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4" r:id="rId5"/>
    <p:sldId id="263" r:id="rId6"/>
    <p:sldId id="260" r:id="rId7"/>
    <p:sldId id="265" r:id="rId8"/>
    <p:sldId id="261" r:id="rId9"/>
    <p:sldId id="262" r:id="rId10"/>
    <p:sldId id="266" r:id="rId11"/>
    <p:sldId id="267" r:id="rId12"/>
    <p:sldId id="268" r:id="rId13"/>
    <p:sldId id="269" r:id="rId14"/>
    <p:sldId id="271" r:id="rId15"/>
    <p:sldId id="272" r:id="rId16"/>
    <p:sldId id="274" r:id="rId17"/>
    <p:sldId id="275" r:id="rId18"/>
    <p:sldId id="276" r:id="rId19"/>
    <p:sldId id="277" r:id="rId20"/>
    <p:sldId id="278" r:id="rId21"/>
    <p:sldId id="279"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4C59"/>
    <a:srgbClr val="48D6F9"/>
    <a:srgbClr val="FFC800"/>
    <a:srgbClr val="5B9BD5"/>
    <a:srgbClr val="92D050"/>
    <a:srgbClr val="FFFFFF"/>
    <a:srgbClr val="3CF45F"/>
    <a:srgbClr val="4F3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70" d="100"/>
          <a:sy n="70" d="100"/>
        </p:scale>
        <p:origin x="48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9F9847-D8DA-4375-9374-17487076E89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18706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9F9847-D8DA-4375-9374-17487076E89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331939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9F9847-D8DA-4375-9374-17487076E89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227482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9F9847-D8DA-4375-9374-17487076E89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28752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F9847-D8DA-4375-9374-17487076E89B}"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4326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9F9847-D8DA-4375-9374-17487076E89B}"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232623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9F9847-D8DA-4375-9374-17487076E89B}"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376773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9F9847-D8DA-4375-9374-17487076E89B}"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77387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F9847-D8DA-4375-9374-17487076E89B}"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259640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F9847-D8DA-4375-9374-17487076E89B}"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303272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F9847-D8DA-4375-9374-17487076E89B}"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F24BC-5856-4F5E-82E7-C2CCD5F4C0E9}" type="slidenum">
              <a:rPr lang="en-US" smtClean="0"/>
              <a:t>‹#›</a:t>
            </a:fld>
            <a:endParaRPr lang="en-US"/>
          </a:p>
        </p:txBody>
      </p:sp>
    </p:spTree>
    <p:extLst>
      <p:ext uri="{BB962C8B-B14F-4D97-AF65-F5344CB8AC3E}">
        <p14:creationId xmlns:p14="http://schemas.microsoft.com/office/powerpoint/2010/main" val="341319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F9847-D8DA-4375-9374-17487076E89B}" type="datetimeFigureOut">
              <a:rPr lang="en-US" smtClean="0"/>
              <a:t>4/5/2018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F24BC-5856-4F5E-82E7-C2CCD5F4C0E9}" type="slidenum">
              <a:rPr lang="en-US" smtClean="0"/>
              <a:t>‹#›</a:t>
            </a:fld>
            <a:endParaRPr lang="en-US"/>
          </a:p>
        </p:txBody>
      </p:sp>
    </p:spTree>
    <p:extLst>
      <p:ext uri="{BB962C8B-B14F-4D97-AF65-F5344CB8AC3E}">
        <p14:creationId xmlns:p14="http://schemas.microsoft.com/office/powerpoint/2010/main" val="292606557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openi.nlm.nih.gov/detailedresult.php?img=PMC2715191_omcl0101_0015_fig001&amp;req=4" TargetMode="External"/><Relationship Id="rId7" Type="http://schemas.openxmlformats.org/officeDocument/2006/relationships/hyperlink" Target="https://www.researchgate.net/publication/236088554_Review_of_key_knowledge_gaps_in_glucose-6-phosphate_dehydrogenase_deficiency_detection_with_regard_to_the_safe_clinical_deployment_of_8-aminoquinoline_treatment_regimens_A_workshop_report" TargetMode="External"/><Relationship Id="rId2" Type="http://schemas.openxmlformats.org/officeDocument/2006/relationships/hyperlink" Target="http://soliris.net/resources/images/consq-hemolysis-bg.jpg" TargetMode="External"/><Relationship Id="rId1" Type="http://schemas.openxmlformats.org/officeDocument/2006/relationships/slideLayout" Target="../slideLayouts/slideLayout2.xml"/><Relationship Id="rId6" Type="http://schemas.openxmlformats.org/officeDocument/2006/relationships/hyperlink" Target="https://www.thediabetescouncil.com/diabetes-and-anemia-are-they-related/" TargetMode="External"/><Relationship Id="rId5" Type="http://schemas.openxmlformats.org/officeDocument/2006/relationships/hyperlink" Target="http://geneticsandpublichealth.com/2016/06/05/glucose-6-phosphate-dehydrogenase-deficiency/" TargetMode="External"/><Relationship Id="rId4" Type="http://schemas.openxmlformats.org/officeDocument/2006/relationships/hyperlink" Target="http://intranet.tdmu.edu.ua/data/kafedra/internal/chemistry/classes_stud/en/stomat/ptn/2/03.%20introduction%20to%20%20metabolism.%20investigation%20of%20aerobic%20and%20anaerobic%20oxidation%20of%20glucose.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liris.net/resources/images/consq-hemolysis-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044" y="223562"/>
            <a:ext cx="6424612" cy="57598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4186283"/>
            <a:ext cx="9144000" cy="2011362"/>
          </a:xfrm>
        </p:spPr>
        <p:txBody>
          <a:bodyPr>
            <a:normAutofit/>
          </a:bodyPr>
          <a:lstStyle/>
          <a:p>
            <a:pPr algn="r"/>
            <a:r>
              <a:rPr lang="en-US" sz="3200" b="1" dirty="0" smtClean="0">
                <a:latin typeface="Arial" panose="020B0604020202020204" pitchFamily="34" charset="0"/>
                <a:cs typeface="Arial" panose="020B0604020202020204" pitchFamily="34" charset="0"/>
              </a:rPr>
              <a:t>G6PD </a:t>
            </a:r>
            <a:r>
              <a:rPr lang="en-US" sz="3200" b="1" dirty="0" smtClean="0">
                <a:latin typeface="Arial" panose="020B0604020202020204" pitchFamily="34" charset="0"/>
                <a:cs typeface="Arial" panose="020B0604020202020204" pitchFamily="34" charset="0"/>
              </a:rPr>
              <a:t>Deficiency and Induced </a:t>
            </a:r>
            <a:r>
              <a:rPr lang="en-US" sz="3200" b="1" dirty="0" smtClean="0">
                <a:latin typeface="Arial" panose="020B0604020202020204" pitchFamily="34" charset="0"/>
                <a:cs typeface="Arial" panose="020B0604020202020204" pitchFamily="34" charset="0"/>
              </a:rPr>
              <a:t>Hemolysis </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058025" y="6197645"/>
            <a:ext cx="2085975" cy="446087"/>
          </a:xfrm>
        </p:spPr>
        <p:txBody>
          <a:bodyPr/>
          <a:lstStyle/>
          <a:p>
            <a:r>
              <a:rPr lang="en-US" dirty="0" smtClean="0">
                <a:latin typeface="Arial" panose="020B0604020202020204" pitchFamily="34" charset="0"/>
                <a:cs typeface="Arial" panose="020B0604020202020204" pitchFamily="34" charset="0"/>
              </a:rPr>
              <a:t>Diane Xue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94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40502"/>
            <a:ext cx="8677656" cy="1325563"/>
          </a:xfrm>
        </p:spPr>
        <p:txBody>
          <a:bodyPr>
            <a:normAutofit fontScale="90000"/>
          </a:bodyPr>
          <a:lstStyle/>
          <a:p>
            <a:r>
              <a:rPr lang="en-US" dirty="0" smtClean="0"/>
              <a:t>Goal: </a:t>
            </a:r>
            <a:r>
              <a:rPr lang="en-US" sz="3600" b="1" dirty="0" smtClean="0">
                <a:latin typeface="Arial" panose="020B0604020202020204" pitchFamily="34" charset="0"/>
                <a:cs typeface="Arial" panose="020B0604020202020204" pitchFamily="34" charset="0"/>
              </a:rPr>
              <a:t>How does </a:t>
            </a:r>
            <a:r>
              <a:rPr lang="en-US" sz="3600" b="1" i="1" dirty="0" smtClean="0">
                <a:latin typeface="Arial" panose="020B0604020202020204" pitchFamily="34" charset="0"/>
                <a:cs typeface="Arial" panose="020B0604020202020204" pitchFamily="34" charset="0"/>
              </a:rPr>
              <a:t>G6PD</a:t>
            </a:r>
            <a:r>
              <a:rPr lang="en-US" sz="3600" b="1" dirty="0" smtClean="0">
                <a:latin typeface="Arial" panose="020B0604020202020204" pitchFamily="34" charset="0"/>
                <a:cs typeface="Arial" panose="020B0604020202020204" pitchFamily="34" charset="0"/>
              </a:rPr>
              <a:t> </a:t>
            </a:r>
            <a:r>
              <a:rPr lang="en-US" sz="3600" b="1" dirty="0" smtClean="0">
                <a:solidFill>
                  <a:srgbClr val="FFC000"/>
                </a:solidFill>
                <a:latin typeface="Arial" panose="020B0604020202020204" pitchFamily="34" charset="0"/>
                <a:cs typeface="Arial" panose="020B0604020202020204" pitchFamily="34" charset="0"/>
              </a:rPr>
              <a:t>Methylation </a:t>
            </a:r>
            <a:r>
              <a:rPr lang="en-US" sz="3600" b="1" dirty="0" smtClean="0">
                <a:latin typeface="Arial" panose="020B0604020202020204" pitchFamily="34" charset="0"/>
                <a:cs typeface="Arial" panose="020B0604020202020204" pitchFamily="34" charset="0"/>
              </a:rPr>
              <a:t>affect G6PD levels in Pregnant Females?</a:t>
            </a:r>
            <a:endParaRPr lang="en-US" sz="3600" b="1" dirty="0">
              <a:latin typeface="Arial" panose="020B0604020202020204" pitchFamily="34" charset="0"/>
              <a:cs typeface="Arial" panose="020B0604020202020204" pitchFamily="34" charset="0"/>
            </a:endParaRPr>
          </a:p>
        </p:txBody>
      </p:sp>
      <p:pic>
        <p:nvPicPr>
          <p:cNvPr id="3074" name="Picture 2" descr="Image result for anemia more likely in pregnancy"/>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1544" t="13093" b="5027"/>
          <a:stretch/>
        </p:blipFill>
        <p:spPr bwMode="auto">
          <a:xfrm>
            <a:off x="6048108" y="3387729"/>
            <a:ext cx="2746494" cy="290779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863573" y="1615129"/>
            <a:ext cx="7585102" cy="1449691"/>
            <a:chOff x="863573" y="1615129"/>
            <a:chExt cx="7585102" cy="1449691"/>
          </a:xfrm>
        </p:grpSpPr>
        <p:grpSp>
          <p:nvGrpSpPr>
            <p:cNvPr id="5" name="Group 4"/>
            <p:cNvGrpSpPr/>
            <p:nvPr/>
          </p:nvGrpSpPr>
          <p:grpSpPr>
            <a:xfrm>
              <a:off x="863573" y="1615129"/>
              <a:ext cx="7585102" cy="1189985"/>
              <a:chOff x="2187548" y="1466540"/>
              <a:chExt cx="5965849" cy="753203"/>
            </a:xfrm>
          </p:grpSpPr>
          <p:sp>
            <p:nvSpPr>
              <p:cNvPr id="6" name="Rectangle 5"/>
              <p:cNvSpPr/>
              <p:nvPr/>
            </p:nvSpPr>
            <p:spPr>
              <a:xfrm>
                <a:off x="3102128" y="1466540"/>
                <a:ext cx="1785541" cy="214288"/>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NAD binding domain</a:t>
                </a:r>
                <a:endParaRPr lang="en-US" sz="1600" dirty="0">
                  <a:solidFill>
                    <a:srgbClr val="E96192"/>
                  </a:solidFill>
                  <a:latin typeface="Arial" panose="020B0604020202020204" pitchFamily="34" charset="0"/>
                  <a:cs typeface="Arial" panose="020B0604020202020204" pitchFamily="34" charset="0"/>
                </a:endParaRPr>
              </a:p>
            </p:txBody>
          </p:sp>
          <p:sp>
            <p:nvSpPr>
              <p:cNvPr id="7" name="Rectangle 6"/>
              <p:cNvSpPr/>
              <p:nvPr/>
            </p:nvSpPr>
            <p:spPr>
              <a:xfrm>
                <a:off x="5616755" y="1466540"/>
                <a:ext cx="1563641" cy="214288"/>
              </a:xfrm>
              <a:prstGeom prst="rect">
                <a:avLst/>
              </a:prstGeom>
              <a:noFill/>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C-terminal domain</a:t>
                </a:r>
                <a:endParaRPr lang="en-US" sz="1600" dirty="0">
                  <a:solidFill>
                    <a:schemeClr val="accent6"/>
                  </a:solidFill>
                  <a:latin typeface="Arial" panose="020B0604020202020204" pitchFamily="34" charset="0"/>
                  <a:cs typeface="Arial" panose="020B0604020202020204" pitchFamily="34" charset="0"/>
                </a:endParaRPr>
              </a:p>
            </p:txBody>
          </p:sp>
          <p:sp>
            <p:nvSpPr>
              <p:cNvPr id="8" name="Rounded Rectangle 7"/>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9" name="Rounded Rectangle 8"/>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10" name="Rounded Rectangle 9"/>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grpSp>
          <p:nvGrpSpPr>
            <p:cNvPr id="13" name="Group 12"/>
            <p:cNvGrpSpPr/>
            <p:nvPr/>
          </p:nvGrpSpPr>
          <p:grpSpPr>
            <a:xfrm>
              <a:off x="6327648" y="2662482"/>
              <a:ext cx="201168" cy="389517"/>
              <a:chOff x="1344168" y="3149211"/>
              <a:chExt cx="201168" cy="389517"/>
            </a:xfrm>
            <a:solidFill>
              <a:srgbClr val="FFC000"/>
            </a:solidFill>
          </p:grpSpPr>
          <p:sp>
            <p:nvSpPr>
              <p:cNvPr id="4" name="Oval 3"/>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444752" y="3149211"/>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146772" y="2650605"/>
              <a:ext cx="201168" cy="414215"/>
              <a:chOff x="1344168" y="3124513"/>
              <a:chExt cx="201168" cy="414215"/>
            </a:xfrm>
            <a:solidFill>
              <a:srgbClr val="FFC000"/>
            </a:solidFill>
          </p:grpSpPr>
          <p:sp>
            <p:nvSpPr>
              <p:cNvPr id="16" name="Oval 15"/>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444752" y="312451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401420" y="2007653"/>
              <a:ext cx="201168" cy="338329"/>
              <a:chOff x="1344168" y="3346703"/>
              <a:chExt cx="201168" cy="338329"/>
            </a:xfrm>
            <a:solidFill>
              <a:srgbClr val="FFC000"/>
            </a:solidFill>
          </p:grpSpPr>
          <p:sp>
            <p:nvSpPr>
              <p:cNvPr id="19" name="Oval 18"/>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9"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836944" y="2007654"/>
              <a:ext cx="201168" cy="338329"/>
              <a:chOff x="1344168" y="3346703"/>
              <a:chExt cx="201168" cy="338329"/>
            </a:xfrm>
            <a:solidFill>
              <a:srgbClr val="FFC000"/>
            </a:solidFill>
          </p:grpSpPr>
          <p:sp>
            <p:nvSpPr>
              <p:cNvPr id="22" name="Oval 21"/>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361512" y="2038547"/>
              <a:ext cx="201168" cy="338329"/>
              <a:chOff x="1344168" y="3346703"/>
              <a:chExt cx="201168" cy="338329"/>
            </a:xfrm>
            <a:solidFill>
              <a:srgbClr val="FFC000"/>
            </a:solidFill>
          </p:grpSpPr>
          <p:sp>
            <p:nvSpPr>
              <p:cNvPr id="25" name="Oval 24"/>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5"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p:cNvGrpSpPr/>
          <p:nvPr/>
        </p:nvGrpSpPr>
        <p:grpSpPr>
          <a:xfrm>
            <a:off x="203671" y="3387729"/>
            <a:ext cx="5877089" cy="2907792"/>
            <a:chOff x="203671" y="3493008"/>
            <a:chExt cx="5773363" cy="2871216"/>
          </a:xfrm>
        </p:grpSpPr>
        <p:pic>
          <p:nvPicPr>
            <p:cNvPr id="14" name="Picture 13"/>
            <p:cNvPicPr>
              <a:picLocks noChangeAspect="1"/>
            </p:cNvPicPr>
            <p:nvPr/>
          </p:nvPicPr>
          <p:blipFill>
            <a:blip r:embed="rId3"/>
            <a:stretch>
              <a:fillRect/>
            </a:stretch>
          </p:blipFill>
          <p:spPr>
            <a:xfrm>
              <a:off x="203671" y="3493008"/>
              <a:ext cx="5773363" cy="2167128"/>
            </a:xfrm>
            <a:prstGeom prst="rect">
              <a:avLst/>
            </a:prstGeom>
          </p:spPr>
        </p:pic>
        <p:pic>
          <p:nvPicPr>
            <p:cNvPr id="27" name="Picture 26"/>
            <p:cNvPicPr>
              <a:picLocks noChangeAspect="1"/>
            </p:cNvPicPr>
            <p:nvPr/>
          </p:nvPicPr>
          <p:blipFill rotWithShape="1">
            <a:blip r:embed="rId4"/>
            <a:srcRect t="13801" b="7561"/>
            <a:stretch/>
          </p:blipFill>
          <p:spPr>
            <a:xfrm>
              <a:off x="3586259" y="5660136"/>
              <a:ext cx="2390775" cy="704088"/>
            </a:xfrm>
            <a:prstGeom prst="rect">
              <a:avLst/>
            </a:prstGeom>
          </p:spPr>
        </p:pic>
      </p:grpSp>
    </p:spTree>
    <p:extLst>
      <p:ext uri="{BB962C8B-B14F-4D97-AF65-F5344CB8AC3E}">
        <p14:creationId xmlns:p14="http://schemas.microsoft.com/office/powerpoint/2010/main" val="138985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736" y="143179"/>
            <a:ext cx="9144000" cy="1323439"/>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How does </a:t>
            </a:r>
            <a:r>
              <a:rPr lang="en-US" sz="4000" b="1" i="1" dirty="0">
                <a:latin typeface="Arial" panose="020B0604020202020204" pitchFamily="34" charset="0"/>
                <a:cs typeface="Arial" panose="020B0604020202020204" pitchFamily="34" charset="0"/>
              </a:rPr>
              <a:t>G6PD</a:t>
            </a:r>
            <a:r>
              <a:rPr lang="en-US" sz="4000" b="1" dirty="0">
                <a:latin typeface="Arial" panose="020B0604020202020204" pitchFamily="34" charset="0"/>
                <a:cs typeface="Arial" panose="020B0604020202020204" pitchFamily="34" charset="0"/>
              </a:rPr>
              <a:t> Methylation</a:t>
            </a:r>
            <a:r>
              <a:rPr lang="en-US" sz="4000" b="1" dirty="0">
                <a:solidFill>
                  <a:srgbClr val="FFC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affect G6PD levels in Pregnant Females?</a:t>
            </a:r>
            <a:endParaRPr lang="en-US" sz="4000" dirty="0"/>
          </a:p>
        </p:txBody>
      </p:sp>
      <p:sp>
        <p:nvSpPr>
          <p:cNvPr id="6" name="TextBox 5"/>
          <p:cNvSpPr txBox="1"/>
          <p:nvPr/>
        </p:nvSpPr>
        <p:spPr>
          <a:xfrm>
            <a:off x="3300984" y="1804416"/>
            <a:ext cx="2551176" cy="2031325"/>
          </a:xfrm>
          <a:prstGeom prst="rect">
            <a:avLst/>
          </a:prstGeom>
          <a:noFill/>
          <a:ln>
            <a:solidFill>
              <a:srgbClr val="92D050"/>
            </a:solidFill>
          </a:ln>
        </p:spPr>
        <p:txBody>
          <a:bodyPr wrap="square" rtlCol="0">
            <a:spAutoFit/>
          </a:bodyPr>
          <a:lstStyle/>
          <a:p>
            <a:r>
              <a:rPr lang="en-US" dirty="0" smtClean="0"/>
              <a:t>Aim 2:</a:t>
            </a:r>
          </a:p>
          <a:p>
            <a:r>
              <a:rPr lang="en-US" b="1" dirty="0"/>
              <a:t>Identify a small molecule that affects methylation of G6PD and can be taken with </a:t>
            </a:r>
            <a:r>
              <a:rPr lang="en-US" b="1" dirty="0" err="1"/>
              <a:t>Primaquine</a:t>
            </a:r>
            <a:r>
              <a:rPr lang="en-US" b="1" dirty="0"/>
              <a:t> in pregnant females</a:t>
            </a:r>
            <a:endParaRPr lang="en-US" b="1" dirty="0"/>
          </a:p>
        </p:txBody>
      </p:sp>
      <p:sp>
        <p:nvSpPr>
          <p:cNvPr id="7" name="TextBox 6"/>
          <p:cNvSpPr txBox="1"/>
          <p:nvPr/>
        </p:nvSpPr>
        <p:spPr>
          <a:xfrm>
            <a:off x="6120384" y="1804416"/>
            <a:ext cx="2575560" cy="2585323"/>
          </a:xfrm>
          <a:prstGeom prst="rect">
            <a:avLst/>
          </a:prstGeom>
          <a:noFill/>
          <a:ln>
            <a:solidFill>
              <a:srgbClr val="92D050"/>
            </a:solidFill>
          </a:ln>
        </p:spPr>
        <p:txBody>
          <a:bodyPr wrap="square" rtlCol="0">
            <a:spAutoFit/>
          </a:bodyPr>
          <a:lstStyle/>
          <a:p>
            <a:r>
              <a:rPr lang="en-US" dirty="0" smtClean="0"/>
              <a:t>Aim 3</a:t>
            </a:r>
          </a:p>
          <a:p>
            <a:r>
              <a:rPr lang="en-US" b="1" dirty="0"/>
              <a:t>Determine differences in protein interaction complexes required for NADP metabolism between methylated </a:t>
            </a:r>
            <a:r>
              <a:rPr lang="en-US" b="1" dirty="0" smtClean="0"/>
              <a:t>and </a:t>
            </a:r>
            <a:r>
              <a:rPr lang="en-US" b="1" dirty="0" err="1"/>
              <a:t>unmethylated</a:t>
            </a:r>
            <a:r>
              <a:rPr lang="en-US" b="1" dirty="0"/>
              <a:t> G6PD deficient pregnant zebrafish</a:t>
            </a:r>
            <a:endParaRPr lang="en-US" dirty="0"/>
          </a:p>
        </p:txBody>
      </p:sp>
      <p:sp>
        <p:nvSpPr>
          <p:cNvPr id="8" name="TextBox 7"/>
          <p:cNvSpPr txBox="1"/>
          <p:nvPr/>
        </p:nvSpPr>
        <p:spPr>
          <a:xfrm>
            <a:off x="365760" y="1804416"/>
            <a:ext cx="2624328" cy="2585323"/>
          </a:xfrm>
          <a:prstGeom prst="rect">
            <a:avLst/>
          </a:prstGeom>
          <a:noFill/>
          <a:ln>
            <a:solidFill>
              <a:srgbClr val="92D050"/>
            </a:solidFill>
          </a:ln>
        </p:spPr>
        <p:txBody>
          <a:bodyPr wrap="square" rtlCol="0">
            <a:spAutoFit/>
          </a:bodyPr>
          <a:lstStyle/>
          <a:p>
            <a:r>
              <a:rPr lang="en-US" dirty="0" smtClean="0"/>
              <a:t>Aim 1:</a:t>
            </a:r>
          </a:p>
          <a:p>
            <a:r>
              <a:rPr lang="en-US" b="1" dirty="0" smtClean="0"/>
              <a:t>Knockout </a:t>
            </a:r>
            <a:r>
              <a:rPr lang="en-US" b="1" dirty="0"/>
              <a:t>conserved methylation sites of G6PD </a:t>
            </a:r>
            <a:r>
              <a:rPr lang="en-US" b="1" dirty="0" smtClean="0"/>
              <a:t>to identify methylation sites associated with normal </a:t>
            </a:r>
            <a:r>
              <a:rPr lang="en-US" b="1" dirty="0"/>
              <a:t>levels of NADPH production in pregnant </a:t>
            </a:r>
            <a:r>
              <a:rPr lang="en-US" b="1" dirty="0" smtClean="0"/>
              <a:t>females. </a:t>
            </a:r>
            <a:endParaRPr lang="en-US" dirty="0"/>
          </a:p>
        </p:txBody>
      </p:sp>
      <p:sp>
        <p:nvSpPr>
          <p:cNvPr id="9" name="TextBox 8"/>
          <p:cNvSpPr txBox="1"/>
          <p:nvPr/>
        </p:nvSpPr>
        <p:spPr>
          <a:xfrm>
            <a:off x="365760" y="4398972"/>
            <a:ext cx="2624328" cy="2031325"/>
          </a:xfrm>
          <a:prstGeom prst="rect">
            <a:avLst/>
          </a:prstGeom>
          <a:solidFill>
            <a:srgbClr val="92D050"/>
          </a:solidFill>
        </p:spPr>
        <p:txBody>
          <a:bodyPr wrap="square" rtlCol="0">
            <a:spAutoFit/>
          </a:bodyPr>
          <a:lstStyle/>
          <a:p>
            <a:pPr algn="ctr"/>
            <a:r>
              <a:rPr lang="en-US" dirty="0" smtClean="0">
                <a:solidFill>
                  <a:schemeClr val="bg1"/>
                </a:solidFill>
              </a:rPr>
              <a:t>Bisulfite DNA-</a:t>
            </a:r>
            <a:r>
              <a:rPr lang="en-US" dirty="0" err="1" smtClean="0">
                <a:solidFill>
                  <a:schemeClr val="bg1"/>
                </a:solidFill>
              </a:rPr>
              <a:t>Seq</a:t>
            </a:r>
            <a:endParaRPr lang="en-US" dirty="0" smtClean="0">
              <a:solidFill>
                <a:schemeClr val="bg1"/>
              </a:solidFill>
            </a:endParaRPr>
          </a:p>
          <a:p>
            <a:pPr algn="ctr"/>
            <a:endParaRPr lang="en-US" dirty="0" smtClean="0">
              <a:solidFill>
                <a:schemeClr val="bg1"/>
              </a:solidFill>
            </a:endParaRPr>
          </a:p>
          <a:p>
            <a:pPr algn="ctr"/>
            <a:r>
              <a:rPr lang="en-US" dirty="0" err="1" smtClean="0">
                <a:solidFill>
                  <a:schemeClr val="bg1"/>
                </a:solidFill>
              </a:rPr>
              <a:t>ClustalOmega</a:t>
            </a: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CRISPR </a:t>
            </a:r>
          </a:p>
          <a:p>
            <a:pPr algn="ctr"/>
            <a:endParaRPr lang="en-US" dirty="0">
              <a:solidFill>
                <a:schemeClr val="bg1"/>
              </a:solidFill>
            </a:endParaRPr>
          </a:p>
          <a:p>
            <a:pPr algn="ctr"/>
            <a:r>
              <a:rPr lang="en-US" dirty="0" smtClean="0">
                <a:solidFill>
                  <a:schemeClr val="bg1"/>
                </a:solidFill>
              </a:rPr>
              <a:t>Fluorescent Spot Test</a:t>
            </a:r>
            <a:endParaRPr lang="en-US" dirty="0">
              <a:solidFill>
                <a:schemeClr val="bg1"/>
              </a:solidFill>
            </a:endParaRPr>
          </a:p>
        </p:txBody>
      </p:sp>
      <p:sp>
        <p:nvSpPr>
          <p:cNvPr id="10" name="TextBox 9"/>
          <p:cNvSpPr txBox="1"/>
          <p:nvPr/>
        </p:nvSpPr>
        <p:spPr>
          <a:xfrm>
            <a:off x="3300984" y="3835741"/>
            <a:ext cx="2587752" cy="1477328"/>
          </a:xfrm>
          <a:prstGeom prst="rect">
            <a:avLst/>
          </a:prstGeom>
          <a:solidFill>
            <a:srgbClr val="92D050"/>
          </a:solidFill>
        </p:spPr>
        <p:txBody>
          <a:bodyPr wrap="square" rtlCol="0">
            <a:spAutoFit/>
          </a:bodyPr>
          <a:lstStyle/>
          <a:p>
            <a:pPr algn="ctr"/>
            <a:r>
              <a:rPr lang="en-US" dirty="0" smtClean="0">
                <a:solidFill>
                  <a:schemeClr val="bg1"/>
                </a:solidFill>
              </a:rPr>
              <a:t>Bisulfite DNA-</a:t>
            </a:r>
            <a:r>
              <a:rPr lang="en-US" dirty="0" err="1" smtClean="0">
                <a:solidFill>
                  <a:schemeClr val="bg1"/>
                </a:solidFill>
              </a:rPr>
              <a:t>Seq</a:t>
            </a: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Chemical Screen</a:t>
            </a:r>
          </a:p>
          <a:p>
            <a:pPr algn="ctr"/>
            <a:endParaRPr lang="en-US" dirty="0">
              <a:solidFill>
                <a:schemeClr val="bg1"/>
              </a:solidFill>
            </a:endParaRPr>
          </a:p>
          <a:p>
            <a:pPr algn="ctr"/>
            <a:r>
              <a:rPr lang="en-US" dirty="0" smtClean="0">
                <a:solidFill>
                  <a:schemeClr val="bg1"/>
                </a:solidFill>
              </a:rPr>
              <a:t>Fluorescent Spot Test</a:t>
            </a:r>
            <a:endParaRPr lang="en-US" dirty="0">
              <a:solidFill>
                <a:schemeClr val="bg1"/>
              </a:solidFill>
            </a:endParaRPr>
          </a:p>
        </p:txBody>
      </p:sp>
      <p:sp>
        <p:nvSpPr>
          <p:cNvPr id="11" name="TextBox 10"/>
          <p:cNvSpPr txBox="1"/>
          <p:nvPr/>
        </p:nvSpPr>
        <p:spPr>
          <a:xfrm>
            <a:off x="6120384" y="4398972"/>
            <a:ext cx="2587752" cy="1477328"/>
          </a:xfrm>
          <a:prstGeom prst="rect">
            <a:avLst/>
          </a:prstGeom>
          <a:solidFill>
            <a:srgbClr val="92D050"/>
          </a:solidFill>
        </p:spPr>
        <p:txBody>
          <a:bodyPr wrap="square" rtlCol="0">
            <a:spAutoFit/>
          </a:bodyPr>
          <a:lstStyle/>
          <a:p>
            <a:pPr algn="ctr"/>
            <a:r>
              <a:rPr lang="en-US" dirty="0" smtClean="0">
                <a:solidFill>
                  <a:schemeClr val="bg1"/>
                </a:solidFill>
              </a:rPr>
              <a:t>CRISPR</a:t>
            </a:r>
          </a:p>
          <a:p>
            <a:pPr algn="ctr"/>
            <a:endParaRPr lang="en-US" dirty="0">
              <a:solidFill>
                <a:schemeClr val="bg1"/>
              </a:solidFill>
            </a:endParaRPr>
          </a:p>
          <a:p>
            <a:pPr algn="ctr"/>
            <a:r>
              <a:rPr lang="en-US" dirty="0" smtClean="0">
                <a:solidFill>
                  <a:schemeClr val="bg1"/>
                </a:solidFill>
              </a:rPr>
              <a:t>Affinity pulldown</a:t>
            </a:r>
          </a:p>
          <a:p>
            <a:pPr algn="ctr"/>
            <a:endParaRPr lang="en-US" dirty="0">
              <a:solidFill>
                <a:schemeClr val="bg1"/>
              </a:solidFill>
            </a:endParaRPr>
          </a:p>
          <a:p>
            <a:pPr algn="ctr"/>
            <a:r>
              <a:rPr lang="en-US" dirty="0" smtClean="0">
                <a:solidFill>
                  <a:schemeClr val="bg1"/>
                </a:solidFill>
              </a:rPr>
              <a:t>Mass Spectrometry</a:t>
            </a:r>
            <a:endParaRPr lang="en-US" dirty="0">
              <a:solidFill>
                <a:schemeClr val="bg1"/>
              </a:solidFill>
            </a:endParaRPr>
          </a:p>
        </p:txBody>
      </p:sp>
    </p:spTree>
    <p:extLst>
      <p:ext uri="{BB962C8B-B14F-4D97-AF65-F5344CB8AC3E}">
        <p14:creationId xmlns:p14="http://schemas.microsoft.com/office/powerpoint/2010/main" val="262779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869"/>
            <a:ext cx="7886700" cy="1325563"/>
          </a:xfrm>
        </p:spPr>
        <p:txBody>
          <a:bodyPr>
            <a:normAutofit/>
          </a:bodyPr>
          <a:lstStyle/>
          <a:p>
            <a:r>
              <a:rPr lang="en-US" sz="3600" b="1" dirty="0" smtClean="0">
                <a:latin typeface="Arial" panose="020B0604020202020204" pitchFamily="34" charset="0"/>
                <a:cs typeface="Arial" panose="020B0604020202020204" pitchFamily="34" charset="0"/>
              </a:rPr>
              <a:t>What Model Organism Will I Use?</a:t>
            </a:r>
            <a:endParaRPr lang="en-US" sz="3600" b="1" dirty="0">
              <a:latin typeface="Arial" panose="020B0604020202020204" pitchFamily="34" charset="0"/>
              <a:cs typeface="Arial" panose="020B0604020202020204" pitchFamily="34" charset="0"/>
            </a:endParaRPr>
          </a:p>
        </p:txBody>
      </p:sp>
      <p:pic>
        <p:nvPicPr>
          <p:cNvPr id="4098" name="Picture 2" descr="Image result for zebrafish transparent"/>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6296" b="24111"/>
          <a:stretch/>
        </p:blipFill>
        <p:spPr bwMode="auto">
          <a:xfrm>
            <a:off x="1603375" y="1210444"/>
            <a:ext cx="6165850" cy="2039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2496" y="5882816"/>
            <a:ext cx="6153912" cy="461665"/>
          </a:xfrm>
          <a:prstGeom prst="rect">
            <a:avLst/>
          </a:prstGeom>
          <a:noFill/>
        </p:spPr>
        <p:txBody>
          <a:bodyPr wrap="square" rtlCol="0">
            <a:spAutoFit/>
          </a:bodyPr>
          <a:lstStyle/>
          <a:p>
            <a:r>
              <a:rPr lang="en-US" sz="2400" dirty="0" smtClean="0"/>
              <a:t>Transparency allows </a:t>
            </a:r>
            <a:r>
              <a:rPr lang="en-US" sz="2400" dirty="0" smtClean="0">
                <a:sym typeface="Wingdings" panose="05000000000000000000" pitchFamily="2" charset="2"/>
              </a:rPr>
              <a:t>visualization of hemolysis</a:t>
            </a:r>
            <a:endParaRPr lang="en-US" sz="2400" dirty="0"/>
          </a:p>
        </p:txBody>
      </p:sp>
      <p:sp>
        <p:nvSpPr>
          <p:cNvPr id="6" name="TextBox 5"/>
          <p:cNvSpPr txBox="1"/>
          <p:nvPr/>
        </p:nvSpPr>
        <p:spPr>
          <a:xfrm>
            <a:off x="2368296" y="4308134"/>
            <a:ext cx="4782312" cy="461665"/>
          </a:xfrm>
          <a:prstGeom prst="rect">
            <a:avLst/>
          </a:prstGeom>
          <a:noFill/>
        </p:spPr>
        <p:txBody>
          <a:bodyPr wrap="square" rtlCol="0">
            <a:spAutoFit/>
          </a:bodyPr>
          <a:lstStyle/>
          <a:p>
            <a:pPr algn="ctr"/>
            <a:r>
              <a:rPr lang="en-US" sz="2400" dirty="0" smtClean="0"/>
              <a:t>Inexpensive</a:t>
            </a:r>
            <a:endParaRPr lang="en-US" sz="2400" dirty="0"/>
          </a:p>
        </p:txBody>
      </p:sp>
      <p:sp>
        <p:nvSpPr>
          <p:cNvPr id="7" name="TextBox 6"/>
          <p:cNvSpPr txBox="1"/>
          <p:nvPr/>
        </p:nvSpPr>
        <p:spPr>
          <a:xfrm>
            <a:off x="2368296" y="3548651"/>
            <a:ext cx="4782312" cy="461665"/>
          </a:xfrm>
          <a:prstGeom prst="rect">
            <a:avLst/>
          </a:prstGeom>
          <a:noFill/>
        </p:spPr>
        <p:txBody>
          <a:bodyPr wrap="square" rtlCol="0">
            <a:spAutoFit/>
          </a:bodyPr>
          <a:lstStyle/>
          <a:p>
            <a:pPr algn="ctr"/>
            <a:r>
              <a:rPr lang="en-US" sz="2400" dirty="0" smtClean="0"/>
              <a:t>Short generation times</a:t>
            </a:r>
            <a:endParaRPr lang="en-US" sz="2400" dirty="0"/>
          </a:p>
        </p:txBody>
      </p:sp>
      <p:sp>
        <p:nvSpPr>
          <p:cNvPr id="8" name="TextBox 7"/>
          <p:cNvSpPr txBox="1"/>
          <p:nvPr/>
        </p:nvSpPr>
        <p:spPr>
          <a:xfrm>
            <a:off x="1682496" y="5123333"/>
            <a:ext cx="6153912" cy="461665"/>
          </a:xfrm>
          <a:prstGeom prst="rect">
            <a:avLst/>
          </a:prstGeom>
          <a:noFill/>
        </p:spPr>
        <p:txBody>
          <a:bodyPr wrap="square" rtlCol="0">
            <a:spAutoFit/>
          </a:bodyPr>
          <a:lstStyle/>
          <a:p>
            <a:r>
              <a:rPr lang="en-US" sz="2400" dirty="0" smtClean="0"/>
              <a:t>g6pd deficiency phenotype similar to Humans</a:t>
            </a:r>
            <a:endParaRPr lang="en-US" sz="2400" dirty="0"/>
          </a:p>
        </p:txBody>
      </p:sp>
    </p:spTree>
    <p:extLst>
      <p:ext uri="{BB962C8B-B14F-4D97-AF65-F5344CB8AC3E}">
        <p14:creationId xmlns:p14="http://schemas.microsoft.com/office/powerpoint/2010/main" val="246877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46254"/>
            <a:ext cx="9144000" cy="1325563"/>
          </a:xfrm>
        </p:spPr>
        <p:txBody>
          <a:bodyPr>
            <a:normAutofit fontScale="90000"/>
          </a:bodyPr>
          <a:lstStyle/>
          <a:p>
            <a:r>
              <a:rPr lang="en-US" b="1" dirty="0" smtClean="0">
                <a:latin typeface="Arial" panose="020B0604020202020204" pitchFamily="34" charset="0"/>
                <a:cs typeface="Arial" panose="020B0604020202020204" pitchFamily="34" charset="0"/>
              </a:rPr>
              <a:t>Aim 1: </a:t>
            </a:r>
            <a:r>
              <a:rPr lang="en-US" sz="4000" b="1" dirty="0" smtClean="0">
                <a:latin typeface="Arial" panose="020B0604020202020204" pitchFamily="34" charset="0"/>
                <a:cs typeface="Arial" panose="020B0604020202020204" pitchFamily="34" charset="0"/>
              </a:rPr>
              <a:t>Identify conserved methylation sites in G6PD normal pregnant zebrafish</a:t>
            </a:r>
            <a:endParaRPr lang="en-US" sz="4000" b="1" dirty="0">
              <a:latin typeface="Arial" panose="020B0604020202020204" pitchFamily="34" charset="0"/>
              <a:cs typeface="Arial" panose="020B0604020202020204" pitchFamily="34" charset="0"/>
            </a:endParaRPr>
          </a:p>
        </p:txBody>
      </p:sp>
      <p:grpSp>
        <p:nvGrpSpPr>
          <p:cNvPr id="4" name="Group 3"/>
          <p:cNvGrpSpPr/>
          <p:nvPr/>
        </p:nvGrpSpPr>
        <p:grpSpPr>
          <a:xfrm>
            <a:off x="779449" y="5080705"/>
            <a:ext cx="7585102" cy="1449691"/>
            <a:chOff x="863573" y="1615129"/>
            <a:chExt cx="7585102" cy="1449691"/>
          </a:xfrm>
        </p:grpSpPr>
        <p:grpSp>
          <p:nvGrpSpPr>
            <p:cNvPr id="5" name="Group 4"/>
            <p:cNvGrpSpPr/>
            <p:nvPr/>
          </p:nvGrpSpPr>
          <p:grpSpPr>
            <a:xfrm>
              <a:off x="863573" y="1615129"/>
              <a:ext cx="7585102" cy="1189985"/>
              <a:chOff x="2187548" y="1466540"/>
              <a:chExt cx="5965849" cy="753203"/>
            </a:xfrm>
          </p:grpSpPr>
          <p:sp>
            <p:nvSpPr>
              <p:cNvPr id="21" name="Rectangle 20"/>
              <p:cNvSpPr/>
              <p:nvPr/>
            </p:nvSpPr>
            <p:spPr>
              <a:xfrm>
                <a:off x="3102128" y="1466540"/>
                <a:ext cx="1785541" cy="214288"/>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NAD binding domain</a:t>
                </a:r>
                <a:endParaRPr lang="en-US" sz="1600" dirty="0">
                  <a:solidFill>
                    <a:srgbClr val="E96192"/>
                  </a:solidFill>
                  <a:latin typeface="Arial" panose="020B0604020202020204" pitchFamily="34" charset="0"/>
                  <a:cs typeface="Arial" panose="020B0604020202020204" pitchFamily="34" charset="0"/>
                </a:endParaRPr>
              </a:p>
            </p:txBody>
          </p:sp>
          <p:sp>
            <p:nvSpPr>
              <p:cNvPr id="22" name="Rectangle 21"/>
              <p:cNvSpPr/>
              <p:nvPr/>
            </p:nvSpPr>
            <p:spPr>
              <a:xfrm>
                <a:off x="5616755" y="1466540"/>
                <a:ext cx="1563641" cy="214288"/>
              </a:xfrm>
              <a:prstGeom prst="rect">
                <a:avLst/>
              </a:prstGeom>
              <a:noFill/>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C-terminal domain</a:t>
                </a:r>
                <a:endParaRPr lang="en-US" sz="1600" dirty="0">
                  <a:solidFill>
                    <a:schemeClr val="accent6"/>
                  </a:solidFill>
                  <a:latin typeface="Arial" panose="020B0604020202020204" pitchFamily="34" charset="0"/>
                  <a:cs typeface="Arial" panose="020B0604020202020204" pitchFamily="34" charset="0"/>
                </a:endParaRPr>
              </a:p>
            </p:txBody>
          </p:sp>
          <p:sp>
            <p:nvSpPr>
              <p:cNvPr id="23" name="Rounded Rectangle 22"/>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4" name="Rounded Rectangle 23"/>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25" name="Rounded Rectangle 24"/>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grpSp>
          <p:nvGrpSpPr>
            <p:cNvPr id="6" name="Group 5"/>
            <p:cNvGrpSpPr/>
            <p:nvPr/>
          </p:nvGrpSpPr>
          <p:grpSpPr>
            <a:xfrm>
              <a:off x="6327648" y="2662482"/>
              <a:ext cx="201168" cy="389517"/>
              <a:chOff x="1344168" y="3149211"/>
              <a:chExt cx="201168" cy="389517"/>
            </a:xfrm>
            <a:solidFill>
              <a:srgbClr val="FFC000"/>
            </a:solidFill>
          </p:grpSpPr>
          <p:sp>
            <p:nvSpPr>
              <p:cNvPr id="19" name="Oval 18"/>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444752" y="3149211"/>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146772" y="2650605"/>
              <a:ext cx="201168" cy="414215"/>
              <a:chOff x="1344168" y="3124513"/>
              <a:chExt cx="201168" cy="414215"/>
            </a:xfrm>
            <a:solidFill>
              <a:srgbClr val="FFC000"/>
            </a:solidFill>
          </p:grpSpPr>
          <p:sp>
            <p:nvSpPr>
              <p:cNvPr id="17" name="Oval 16"/>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444752" y="312451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401420" y="2007653"/>
              <a:ext cx="201168" cy="338329"/>
              <a:chOff x="1344168" y="3346703"/>
              <a:chExt cx="201168" cy="338329"/>
            </a:xfrm>
            <a:solidFill>
              <a:srgbClr val="FFC000"/>
            </a:solidFill>
          </p:grpSpPr>
          <p:sp>
            <p:nvSpPr>
              <p:cNvPr id="15" name="Oval 14"/>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836944" y="2007654"/>
              <a:ext cx="201168" cy="338329"/>
              <a:chOff x="1344168" y="3346703"/>
              <a:chExt cx="201168" cy="338329"/>
            </a:xfrm>
            <a:solidFill>
              <a:srgbClr val="FFC000"/>
            </a:solidFill>
          </p:grpSpPr>
          <p:sp>
            <p:nvSpPr>
              <p:cNvPr id="13" name="Oval 12"/>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3"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361512" y="2038547"/>
              <a:ext cx="201168" cy="338329"/>
              <a:chOff x="1344168" y="3346703"/>
              <a:chExt cx="201168" cy="338329"/>
            </a:xfrm>
            <a:solidFill>
              <a:srgbClr val="FFC000"/>
            </a:solidFill>
          </p:grpSpPr>
          <p:sp>
            <p:nvSpPr>
              <p:cNvPr id="11" name="Oval 10"/>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6" name="TextBox 25"/>
          <p:cNvSpPr txBox="1"/>
          <p:nvPr/>
        </p:nvSpPr>
        <p:spPr>
          <a:xfrm>
            <a:off x="934897" y="1807591"/>
            <a:ext cx="7780089"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1: </a:t>
            </a:r>
            <a:r>
              <a:rPr lang="en-US" b="1" dirty="0">
                <a:latin typeface="Arial" panose="020B0604020202020204" pitchFamily="34" charset="0"/>
                <a:cs typeface="Arial" panose="020B0604020202020204" pitchFamily="34" charset="0"/>
              </a:rPr>
              <a:t>B</a:t>
            </a:r>
            <a:r>
              <a:rPr lang="en-US" b="1" dirty="0" smtClean="0">
                <a:latin typeface="Arial" panose="020B0604020202020204" pitchFamily="34" charset="0"/>
                <a:cs typeface="Arial" panose="020B0604020202020204" pitchFamily="34" charset="0"/>
              </a:rPr>
              <a:t>isulfite-sequencing</a:t>
            </a:r>
            <a:r>
              <a:rPr lang="en-US"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ompare </a:t>
            </a:r>
            <a:r>
              <a:rPr lang="en-US" dirty="0">
                <a:latin typeface="Arial" panose="020B0604020202020204" pitchFamily="34" charset="0"/>
                <a:cs typeface="Arial" panose="020B0604020202020204" pitchFamily="34" charset="0"/>
              </a:rPr>
              <a:t>the methylation pattern in male, </a:t>
            </a:r>
            <a:r>
              <a:rPr lang="en-US" dirty="0" smtClean="0">
                <a:latin typeface="Arial" panose="020B0604020202020204" pitchFamily="34" charset="0"/>
                <a:cs typeface="Arial" panose="020B0604020202020204" pitchFamily="34" charset="0"/>
              </a:rPr>
              <a:t>non-pregnant </a:t>
            </a:r>
            <a:r>
              <a:rPr lang="en-US" dirty="0">
                <a:latin typeface="Arial" panose="020B0604020202020204" pitchFamily="34" charset="0"/>
                <a:cs typeface="Arial" panose="020B0604020202020204" pitchFamily="34" charset="0"/>
              </a:rPr>
              <a:t>female, and pregnant </a:t>
            </a:r>
            <a:r>
              <a:rPr lang="en-US" dirty="0" smtClean="0">
                <a:latin typeface="Arial" panose="020B0604020202020204" pitchFamily="34" charset="0"/>
                <a:cs typeface="Arial" panose="020B0604020202020204" pitchFamily="34" charset="0"/>
              </a:rPr>
              <a:t>zebrafish </a:t>
            </a:r>
            <a:r>
              <a:rPr lang="en-US" dirty="0">
                <a:latin typeface="Arial" panose="020B0604020202020204" pitchFamily="34" charset="0"/>
                <a:cs typeface="Arial" panose="020B0604020202020204" pitchFamily="34" charset="0"/>
              </a:rPr>
              <a:t>with </a:t>
            </a:r>
            <a:r>
              <a:rPr lang="en-US" dirty="0">
                <a:solidFill>
                  <a:schemeClr val="accent2"/>
                </a:solidFill>
                <a:latin typeface="Arial" panose="020B0604020202020204" pitchFamily="34" charset="0"/>
                <a:cs typeface="Arial" panose="020B0604020202020204" pitchFamily="34" charset="0"/>
              </a:rPr>
              <a:t>normal</a:t>
            </a:r>
            <a:r>
              <a:rPr lang="en-US" dirty="0">
                <a:latin typeface="Arial" panose="020B0604020202020204" pitchFamily="34" charset="0"/>
                <a:cs typeface="Arial" panose="020B0604020202020204" pitchFamily="34" charset="0"/>
              </a:rPr>
              <a:t> and </a:t>
            </a:r>
            <a:r>
              <a:rPr lang="en-US" dirty="0">
                <a:solidFill>
                  <a:srgbClr val="0070C0"/>
                </a:solidFill>
                <a:latin typeface="Arial" panose="020B0604020202020204" pitchFamily="34" charset="0"/>
                <a:cs typeface="Arial" panose="020B0604020202020204" pitchFamily="34" charset="0"/>
              </a:rPr>
              <a:t>abnormal</a:t>
            </a:r>
            <a:r>
              <a:rPr lang="en-US" dirty="0">
                <a:latin typeface="Arial" panose="020B0604020202020204" pitchFamily="34" charset="0"/>
                <a:cs typeface="Arial" panose="020B0604020202020204" pitchFamily="34" charset="0"/>
              </a:rPr>
              <a:t> levels of </a:t>
            </a:r>
            <a:r>
              <a:rPr lang="en-US" dirty="0" smtClean="0">
                <a:latin typeface="Arial" panose="020B0604020202020204" pitchFamily="34" charset="0"/>
                <a:cs typeface="Arial" panose="020B0604020202020204" pitchFamily="34" charset="0"/>
              </a:rPr>
              <a:t>NADPH:</a:t>
            </a:r>
            <a:endParaRPr lang="en-US" dirty="0">
              <a:latin typeface="Arial" panose="020B0604020202020204" pitchFamily="34" charset="0"/>
              <a:cs typeface="Arial" panose="020B0604020202020204" pitchFamily="34" charset="0"/>
            </a:endParaRPr>
          </a:p>
        </p:txBody>
      </p:sp>
      <p:grpSp>
        <p:nvGrpSpPr>
          <p:cNvPr id="35" name="Group 34"/>
          <p:cNvGrpSpPr/>
          <p:nvPr/>
        </p:nvGrpSpPr>
        <p:grpSpPr>
          <a:xfrm>
            <a:off x="747705" y="3446814"/>
            <a:ext cx="7941198" cy="1414336"/>
            <a:chOff x="694944" y="3419856"/>
            <a:chExt cx="7941198" cy="1414336"/>
          </a:xfrm>
        </p:grpSpPr>
        <p:sp>
          <p:nvSpPr>
            <p:cNvPr id="27" name="Oval 26"/>
            <p:cNvSpPr/>
            <p:nvPr/>
          </p:nvSpPr>
          <p:spPr>
            <a:xfrm>
              <a:off x="694944" y="3419856"/>
              <a:ext cx="1323533" cy="128016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018477" y="3419856"/>
              <a:ext cx="1323533" cy="128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342010" y="3425278"/>
              <a:ext cx="1323533" cy="128016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65543" y="3425278"/>
              <a:ext cx="1323533" cy="128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94724" y="3425278"/>
              <a:ext cx="1323533" cy="128016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312609" y="3430700"/>
              <a:ext cx="1323533" cy="128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male symbol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49655">
              <a:off x="835619" y="4033604"/>
              <a:ext cx="766186" cy="76618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male symbol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49655">
              <a:off x="2183875" y="4068006"/>
              <a:ext cx="766186" cy="7661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female symbol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699" y="3845428"/>
              <a:ext cx="804563" cy="804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female symbol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5232" y="3845428"/>
              <a:ext cx="804563" cy="804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Image result for female symbol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8357" y="3857074"/>
              <a:ext cx="804563" cy="8045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female symbol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242" y="3884811"/>
              <a:ext cx="804563" cy="80456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482942" y="3629440"/>
              <a:ext cx="238559" cy="461665"/>
            </a:xfrm>
            <a:prstGeom prst="rect">
              <a:avLst/>
            </a:prstGeom>
            <a:noFill/>
          </p:spPr>
          <p:txBody>
            <a:bodyPr wrap="square" rtlCol="0">
              <a:spAutoFit/>
            </a:bodyPr>
            <a:lstStyle/>
            <a:p>
              <a:r>
                <a:rPr lang="en-US" sz="2400" b="1" dirty="0" smtClean="0">
                  <a:solidFill>
                    <a:schemeClr val="bg1"/>
                  </a:solidFill>
                </a:rPr>
                <a:t>P</a:t>
              </a:r>
              <a:endParaRPr lang="en-US" sz="2400" b="1" dirty="0">
                <a:solidFill>
                  <a:schemeClr val="bg1"/>
                </a:solidFill>
              </a:endParaRPr>
            </a:p>
          </p:txBody>
        </p:sp>
        <p:sp>
          <p:nvSpPr>
            <p:cNvPr id="41" name="TextBox 40"/>
            <p:cNvSpPr txBox="1"/>
            <p:nvPr/>
          </p:nvSpPr>
          <p:spPr>
            <a:xfrm>
              <a:off x="7839437" y="3629440"/>
              <a:ext cx="238559" cy="461665"/>
            </a:xfrm>
            <a:prstGeom prst="rect">
              <a:avLst/>
            </a:prstGeom>
            <a:noFill/>
          </p:spPr>
          <p:txBody>
            <a:bodyPr wrap="square" rtlCol="0">
              <a:spAutoFit/>
            </a:bodyPr>
            <a:lstStyle/>
            <a:p>
              <a:r>
                <a:rPr lang="en-US" sz="2400" b="1" dirty="0" smtClean="0">
                  <a:solidFill>
                    <a:schemeClr val="bg1"/>
                  </a:solidFill>
                </a:rPr>
                <a:t>P</a:t>
              </a:r>
              <a:endParaRPr lang="en-US" sz="2400" b="1" dirty="0">
                <a:solidFill>
                  <a:schemeClr val="bg1"/>
                </a:solidFill>
              </a:endParaRPr>
            </a:p>
          </p:txBody>
        </p:sp>
      </p:grpSp>
    </p:spTree>
    <p:extLst>
      <p:ext uri="{BB962C8B-B14F-4D97-AF65-F5344CB8AC3E}">
        <p14:creationId xmlns:p14="http://schemas.microsoft.com/office/powerpoint/2010/main" val="1019816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46254"/>
            <a:ext cx="9144000" cy="1325563"/>
          </a:xfrm>
        </p:spPr>
        <p:txBody>
          <a:bodyPr>
            <a:normAutofit fontScale="90000"/>
          </a:bodyPr>
          <a:lstStyle/>
          <a:p>
            <a:r>
              <a:rPr lang="en-US" b="1" dirty="0" smtClean="0">
                <a:latin typeface="Arial" panose="020B0604020202020204" pitchFamily="34" charset="0"/>
                <a:cs typeface="Arial" panose="020B0604020202020204" pitchFamily="34" charset="0"/>
              </a:rPr>
              <a:t>Aim 1: </a:t>
            </a:r>
            <a:r>
              <a:rPr lang="en-US" sz="4000" b="1" dirty="0" smtClean="0">
                <a:latin typeface="Arial" panose="020B0604020202020204" pitchFamily="34" charset="0"/>
                <a:cs typeface="Arial" panose="020B0604020202020204" pitchFamily="34" charset="0"/>
              </a:rPr>
              <a:t>Identify conserved methylation sites in G6PD normal pregnant zebrafish</a:t>
            </a:r>
            <a:endParaRPr lang="en-US" sz="4000" b="1" dirty="0">
              <a:latin typeface="Arial" panose="020B0604020202020204" pitchFamily="34" charset="0"/>
              <a:cs typeface="Arial" panose="020B0604020202020204" pitchFamily="34" charset="0"/>
            </a:endParaRPr>
          </a:p>
        </p:txBody>
      </p:sp>
      <p:grpSp>
        <p:nvGrpSpPr>
          <p:cNvPr id="4" name="Group 3"/>
          <p:cNvGrpSpPr/>
          <p:nvPr/>
        </p:nvGrpSpPr>
        <p:grpSpPr>
          <a:xfrm>
            <a:off x="779449" y="5318449"/>
            <a:ext cx="7585102" cy="1449691"/>
            <a:chOff x="863573" y="1615129"/>
            <a:chExt cx="7585102" cy="1449691"/>
          </a:xfrm>
        </p:grpSpPr>
        <p:grpSp>
          <p:nvGrpSpPr>
            <p:cNvPr id="5" name="Group 4"/>
            <p:cNvGrpSpPr/>
            <p:nvPr/>
          </p:nvGrpSpPr>
          <p:grpSpPr>
            <a:xfrm>
              <a:off x="863573" y="1615129"/>
              <a:ext cx="7585102" cy="1189985"/>
              <a:chOff x="2187548" y="1466540"/>
              <a:chExt cx="5965849" cy="753203"/>
            </a:xfrm>
          </p:grpSpPr>
          <p:sp>
            <p:nvSpPr>
              <p:cNvPr id="21" name="Rectangle 20"/>
              <p:cNvSpPr/>
              <p:nvPr/>
            </p:nvSpPr>
            <p:spPr>
              <a:xfrm>
                <a:off x="3102128" y="1466540"/>
                <a:ext cx="1785541" cy="214288"/>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NAD binding domain</a:t>
                </a:r>
                <a:endParaRPr lang="en-US" sz="1600" dirty="0">
                  <a:solidFill>
                    <a:srgbClr val="E96192"/>
                  </a:solidFill>
                  <a:latin typeface="Arial" panose="020B0604020202020204" pitchFamily="34" charset="0"/>
                  <a:cs typeface="Arial" panose="020B0604020202020204" pitchFamily="34" charset="0"/>
                </a:endParaRPr>
              </a:p>
            </p:txBody>
          </p:sp>
          <p:sp>
            <p:nvSpPr>
              <p:cNvPr id="22" name="Rectangle 21"/>
              <p:cNvSpPr/>
              <p:nvPr/>
            </p:nvSpPr>
            <p:spPr>
              <a:xfrm>
                <a:off x="5616755" y="1466540"/>
                <a:ext cx="1563641" cy="214288"/>
              </a:xfrm>
              <a:prstGeom prst="rect">
                <a:avLst/>
              </a:prstGeom>
              <a:noFill/>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C-terminal domain</a:t>
                </a:r>
                <a:endParaRPr lang="en-US" sz="1600" dirty="0">
                  <a:solidFill>
                    <a:schemeClr val="accent6"/>
                  </a:solidFill>
                  <a:latin typeface="Arial" panose="020B0604020202020204" pitchFamily="34" charset="0"/>
                  <a:cs typeface="Arial" panose="020B0604020202020204" pitchFamily="34" charset="0"/>
                </a:endParaRPr>
              </a:p>
            </p:txBody>
          </p:sp>
          <p:sp>
            <p:nvSpPr>
              <p:cNvPr id="23" name="Rounded Rectangle 22"/>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4" name="Rounded Rectangle 23"/>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25" name="Rounded Rectangle 24"/>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grpSp>
          <p:nvGrpSpPr>
            <p:cNvPr id="6" name="Group 5"/>
            <p:cNvGrpSpPr/>
            <p:nvPr/>
          </p:nvGrpSpPr>
          <p:grpSpPr>
            <a:xfrm>
              <a:off x="6327648" y="2662482"/>
              <a:ext cx="201168" cy="389517"/>
              <a:chOff x="1344168" y="3149211"/>
              <a:chExt cx="201168" cy="389517"/>
            </a:xfrm>
            <a:solidFill>
              <a:srgbClr val="FFC000"/>
            </a:solidFill>
          </p:grpSpPr>
          <p:sp>
            <p:nvSpPr>
              <p:cNvPr id="19" name="Oval 18"/>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444752" y="3149211"/>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146772" y="2650605"/>
              <a:ext cx="201168" cy="414215"/>
              <a:chOff x="1344168" y="3124513"/>
              <a:chExt cx="201168" cy="414215"/>
            </a:xfrm>
            <a:solidFill>
              <a:srgbClr val="FFC000"/>
            </a:solidFill>
          </p:grpSpPr>
          <p:sp>
            <p:nvSpPr>
              <p:cNvPr id="17" name="Oval 16"/>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444752" y="312451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401420" y="2007653"/>
              <a:ext cx="201168" cy="338329"/>
              <a:chOff x="1344168" y="3346703"/>
              <a:chExt cx="201168" cy="338329"/>
            </a:xfrm>
            <a:solidFill>
              <a:srgbClr val="FFC000"/>
            </a:solidFill>
          </p:grpSpPr>
          <p:sp>
            <p:nvSpPr>
              <p:cNvPr id="15" name="Oval 14"/>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836944" y="2007654"/>
              <a:ext cx="201168" cy="338329"/>
              <a:chOff x="1344168" y="3346703"/>
              <a:chExt cx="201168" cy="338329"/>
            </a:xfrm>
            <a:solidFill>
              <a:srgbClr val="FFC000"/>
            </a:solidFill>
          </p:grpSpPr>
          <p:sp>
            <p:nvSpPr>
              <p:cNvPr id="13" name="Oval 12"/>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3"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361512" y="2038547"/>
              <a:ext cx="201168" cy="338329"/>
              <a:chOff x="1344168" y="3346703"/>
              <a:chExt cx="201168" cy="338329"/>
            </a:xfrm>
            <a:solidFill>
              <a:srgbClr val="FFC000"/>
            </a:solidFill>
          </p:grpSpPr>
          <p:sp>
            <p:nvSpPr>
              <p:cNvPr id="11" name="Oval 10"/>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6" name="TextBox 25"/>
          <p:cNvSpPr txBox="1"/>
          <p:nvPr/>
        </p:nvSpPr>
        <p:spPr>
          <a:xfrm>
            <a:off x="916609" y="1683373"/>
            <a:ext cx="7780089"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2: </a:t>
            </a:r>
            <a:r>
              <a:rPr lang="en-US" b="1" dirty="0" err="1" smtClean="0">
                <a:latin typeface="Arial" panose="020B0604020202020204" pitchFamily="34" charset="0"/>
                <a:cs typeface="Arial" panose="020B0604020202020204" pitchFamily="34" charset="0"/>
              </a:rPr>
              <a:t>ClustalOmega</a:t>
            </a:r>
            <a:r>
              <a:rPr lang="en-US"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Determine if methylation sites are conserved across homologs:</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325879" y="2658830"/>
            <a:ext cx="6489573" cy="2491040"/>
          </a:xfrm>
          <a:prstGeom prst="rect">
            <a:avLst/>
          </a:prstGeom>
        </p:spPr>
      </p:pic>
    </p:spTree>
    <p:extLst>
      <p:ext uri="{BB962C8B-B14F-4D97-AF65-F5344CB8AC3E}">
        <p14:creationId xmlns:p14="http://schemas.microsoft.com/office/powerpoint/2010/main" val="368624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46254"/>
            <a:ext cx="9144000" cy="1325563"/>
          </a:xfrm>
        </p:spPr>
        <p:txBody>
          <a:bodyPr>
            <a:normAutofit fontScale="90000"/>
          </a:bodyPr>
          <a:lstStyle/>
          <a:p>
            <a:r>
              <a:rPr lang="en-US" b="1" dirty="0" smtClean="0">
                <a:latin typeface="Arial" panose="020B0604020202020204" pitchFamily="34" charset="0"/>
                <a:cs typeface="Arial" panose="020B0604020202020204" pitchFamily="34" charset="0"/>
              </a:rPr>
              <a:t>Aim 1: </a:t>
            </a:r>
            <a:r>
              <a:rPr lang="en-US" sz="4000" b="1" dirty="0" smtClean="0">
                <a:latin typeface="Arial" panose="020B0604020202020204" pitchFamily="34" charset="0"/>
                <a:cs typeface="Arial" panose="020B0604020202020204" pitchFamily="34" charset="0"/>
              </a:rPr>
              <a:t>Identify conserved methylation sites in G6PD normal pregnant zebrafish</a:t>
            </a:r>
            <a:endParaRPr lang="en-US" sz="4000" b="1" dirty="0">
              <a:latin typeface="Arial" panose="020B0604020202020204" pitchFamily="34" charset="0"/>
              <a:cs typeface="Arial" panose="020B0604020202020204" pitchFamily="34" charset="0"/>
            </a:endParaRPr>
          </a:p>
        </p:txBody>
      </p:sp>
      <p:grpSp>
        <p:nvGrpSpPr>
          <p:cNvPr id="4" name="Group 3"/>
          <p:cNvGrpSpPr/>
          <p:nvPr/>
        </p:nvGrpSpPr>
        <p:grpSpPr>
          <a:xfrm>
            <a:off x="925753" y="3288481"/>
            <a:ext cx="7585102" cy="1449691"/>
            <a:chOff x="863573" y="1615129"/>
            <a:chExt cx="7585102" cy="1449691"/>
          </a:xfrm>
        </p:grpSpPr>
        <p:grpSp>
          <p:nvGrpSpPr>
            <p:cNvPr id="5" name="Group 4"/>
            <p:cNvGrpSpPr/>
            <p:nvPr/>
          </p:nvGrpSpPr>
          <p:grpSpPr>
            <a:xfrm>
              <a:off x="863573" y="1615129"/>
              <a:ext cx="7585102" cy="1189985"/>
              <a:chOff x="2187548" y="1466540"/>
              <a:chExt cx="5965849" cy="753203"/>
            </a:xfrm>
          </p:grpSpPr>
          <p:sp>
            <p:nvSpPr>
              <p:cNvPr id="21" name="Rectangle 20"/>
              <p:cNvSpPr/>
              <p:nvPr/>
            </p:nvSpPr>
            <p:spPr>
              <a:xfrm>
                <a:off x="3102128" y="1466540"/>
                <a:ext cx="1785541" cy="214288"/>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NAD binding domain</a:t>
                </a:r>
                <a:endParaRPr lang="en-US" sz="1600" dirty="0">
                  <a:solidFill>
                    <a:srgbClr val="E96192"/>
                  </a:solidFill>
                  <a:latin typeface="Arial" panose="020B0604020202020204" pitchFamily="34" charset="0"/>
                  <a:cs typeface="Arial" panose="020B0604020202020204" pitchFamily="34" charset="0"/>
                </a:endParaRPr>
              </a:p>
            </p:txBody>
          </p:sp>
          <p:sp>
            <p:nvSpPr>
              <p:cNvPr id="22" name="Rectangle 21"/>
              <p:cNvSpPr/>
              <p:nvPr/>
            </p:nvSpPr>
            <p:spPr>
              <a:xfrm>
                <a:off x="5616755" y="1466540"/>
                <a:ext cx="1563641" cy="214288"/>
              </a:xfrm>
              <a:prstGeom prst="rect">
                <a:avLst/>
              </a:prstGeom>
              <a:noFill/>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C-terminal domain</a:t>
                </a:r>
                <a:endParaRPr lang="en-US" sz="1600" dirty="0">
                  <a:solidFill>
                    <a:schemeClr val="accent6"/>
                  </a:solidFill>
                  <a:latin typeface="Arial" panose="020B0604020202020204" pitchFamily="34" charset="0"/>
                  <a:cs typeface="Arial" panose="020B0604020202020204" pitchFamily="34" charset="0"/>
                </a:endParaRPr>
              </a:p>
            </p:txBody>
          </p:sp>
          <p:sp>
            <p:nvSpPr>
              <p:cNvPr id="23" name="Rounded Rectangle 22"/>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4" name="Rounded Rectangle 23"/>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25" name="Rounded Rectangle 24"/>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grpSp>
          <p:nvGrpSpPr>
            <p:cNvPr id="6" name="Group 5"/>
            <p:cNvGrpSpPr/>
            <p:nvPr/>
          </p:nvGrpSpPr>
          <p:grpSpPr>
            <a:xfrm>
              <a:off x="6327648" y="2662482"/>
              <a:ext cx="201168" cy="389517"/>
              <a:chOff x="1344168" y="3149211"/>
              <a:chExt cx="201168" cy="389517"/>
            </a:xfrm>
            <a:solidFill>
              <a:srgbClr val="FFC000"/>
            </a:solidFill>
          </p:grpSpPr>
          <p:sp>
            <p:nvSpPr>
              <p:cNvPr id="19" name="Oval 18"/>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444752" y="3149211"/>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146772" y="2650605"/>
              <a:ext cx="201168" cy="414215"/>
              <a:chOff x="1344168" y="3124513"/>
              <a:chExt cx="201168" cy="414215"/>
            </a:xfrm>
            <a:solidFill>
              <a:srgbClr val="FFC000"/>
            </a:solidFill>
          </p:grpSpPr>
          <p:sp>
            <p:nvSpPr>
              <p:cNvPr id="17" name="Oval 16"/>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444752" y="312451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401420" y="2007653"/>
              <a:ext cx="201168" cy="338329"/>
              <a:chOff x="1344168" y="3346703"/>
              <a:chExt cx="201168" cy="338329"/>
            </a:xfrm>
            <a:solidFill>
              <a:srgbClr val="FFC000"/>
            </a:solidFill>
          </p:grpSpPr>
          <p:sp>
            <p:nvSpPr>
              <p:cNvPr id="15" name="Oval 14"/>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836944" y="2007654"/>
              <a:ext cx="201168" cy="338329"/>
              <a:chOff x="1344168" y="3346703"/>
              <a:chExt cx="201168" cy="338329"/>
            </a:xfrm>
            <a:solidFill>
              <a:srgbClr val="FFC000"/>
            </a:solidFill>
          </p:grpSpPr>
          <p:sp>
            <p:nvSpPr>
              <p:cNvPr id="13" name="Oval 12"/>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3"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361512" y="2038547"/>
              <a:ext cx="201168" cy="338329"/>
              <a:chOff x="1344168" y="3346703"/>
              <a:chExt cx="201168" cy="338329"/>
            </a:xfrm>
            <a:solidFill>
              <a:srgbClr val="FFC000"/>
            </a:solidFill>
          </p:grpSpPr>
          <p:sp>
            <p:nvSpPr>
              <p:cNvPr id="11" name="Oval 10"/>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6" name="TextBox 25"/>
          <p:cNvSpPr txBox="1"/>
          <p:nvPr/>
        </p:nvSpPr>
        <p:spPr>
          <a:xfrm>
            <a:off x="916609" y="1683373"/>
            <a:ext cx="7780089"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3: </a:t>
            </a:r>
            <a:r>
              <a:rPr lang="en-US" b="1" dirty="0" smtClean="0">
                <a:latin typeface="Arial" panose="020B0604020202020204" pitchFamily="34" charset="0"/>
                <a:cs typeface="Arial" panose="020B0604020202020204" pitchFamily="34" charset="0"/>
              </a:rPr>
              <a:t>CRISPR and Fluorescent Spot Test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Knockout the most conserved methylation sites using CRISPR. Then, determine levels of NADP reduction using Fluorescent Spot Test</a:t>
            </a:r>
            <a:endParaRPr lang="en-US" dirty="0">
              <a:latin typeface="Arial" panose="020B0604020202020204" pitchFamily="34" charset="0"/>
              <a:cs typeface="Arial" panose="020B0604020202020204" pitchFamily="34" charset="0"/>
            </a:endParaRPr>
          </a:p>
        </p:txBody>
      </p:sp>
      <p:pic>
        <p:nvPicPr>
          <p:cNvPr id="6146" name="Picture 2" descr="Image result for scissors with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79827">
            <a:off x="5125828" y="3969390"/>
            <a:ext cx="409408" cy="29255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scissors with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40898">
            <a:off x="6112875" y="4115265"/>
            <a:ext cx="409408" cy="2925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scissors with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799023">
            <a:off x="7528084" y="4024877"/>
            <a:ext cx="409408" cy="2925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155" y="4874123"/>
            <a:ext cx="1714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220526" y="5518314"/>
            <a:ext cx="4763668" cy="369332"/>
          </a:xfrm>
          <a:prstGeom prst="rect">
            <a:avLst/>
          </a:prstGeom>
          <a:noFill/>
        </p:spPr>
        <p:txBody>
          <a:bodyPr wrap="square" rtlCol="0">
            <a:spAutoFit/>
          </a:bodyPr>
          <a:lstStyle/>
          <a:p>
            <a:r>
              <a:rPr lang="en-US" b="1" dirty="0" smtClean="0">
                <a:solidFill>
                  <a:srgbClr val="48D6F9"/>
                </a:solidFill>
                <a:latin typeface="Arial" panose="020B0604020202020204" pitchFamily="34" charset="0"/>
                <a:cs typeface="Arial" panose="020B0604020202020204" pitchFamily="34" charset="0"/>
              </a:rPr>
              <a:t>NADPH is naturally fluorescent </a:t>
            </a:r>
            <a:endParaRPr lang="en-US" b="1" dirty="0">
              <a:solidFill>
                <a:srgbClr val="48D6F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13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46254"/>
            <a:ext cx="8997696" cy="1325563"/>
          </a:xfrm>
        </p:spPr>
        <p:txBody>
          <a:bodyPr>
            <a:normAutofit/>
          </a:bodyPr>
          <a:lstStyle/>
          <a:p>
            <a:r>
              <a:rPr lang="en-US" b="1" dirty="0" smtClean="0">
                <a:latin typeface="Arial" panose="020B0604020202020204" pitchFamily="34" charset="0"/>
                <a:cs typeface="Arial" panose="020B0604020202020204" pitchFamily="34" charset="0"/>
              </a:rPr>
              <a:t>Aim 2: </a:t>
            </a:r>
            <a:r>
              <a:rPr lang="en-US" sz="4000" b="1" dirty="0" smtClean="0">
                <a:latin typeface="Arial" panose="020B0604020202020204" pitchFamily="34" charset="0"/>
                <a:cs typeface="Arial" panose="020B0604020202020204" pitchFamily="34" charset="0"/>
              </a:rPr>
              <a:t>Identify a small molecule that affects G6PD methylation</a:t>
            </a:r>
            <a:endParaRPr lang="en-US" sz="4000" b="1" dirty="0">
              <a:latin typeface="Arial" panose="020B0604020202020204" pitchFamily="34" charset="0"/>
              <a:cs typeface="Arial" panose="020B0604020202020204" pitchFamily="34" charset="0"/>
            </a:endParaRPr>
          </a:p>
        </p:txBody>
      </p:sp>
      <p:sp>
        <p:nvSpPr>
          <p:cNvPr id="26" name="TextBox 25"/>
          <p:cNvSpPr txBox="1"/>
          <p:nvPr/>
        </p:nvSpPr>
        <p:spPr>
          <a:xfrm>
            <a:off x="916609" y="1683373"/>
            <a:ext cx="7780089"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1: </a:t>
            </a:r>
            <a:r>
              <a:rPr lang="en-US" b="1" dirty="0" smtClean="0">
                <a:latin typeface="Arial" panose="020B0604020202020204" pitchFamily="34" charset="0"/>
                <a:cs typeface="Arial" panose="020B0604020202020204" pitchFamily="34" charset="0"/>
              </a:rPr>
              <a:t>Bisulfite Sequencing</a:t>
            </a:r>
          </a:p>
          <a:p>
            <a:endParaRPr lang="en-US"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Determine </a:t>
            </a:r>
            <a:r>
              <a:rPr lang="en-US" dirty="0">
                <a:latin typeface="Arial" panose="020B0604020202020204" pitchFamily="34" charset="0"/>
                <a:cs typeface="Arial" panose="020B0604020202020204" pitchFamily="34" charset="0"/>
              </a:rPr>
              <a:t>the methylation pattern </a:t>
            </a:r>
            <a:r>
              <a:rPr lang="en-US" dirty="0" smtClean="0">
                <a:latin typeface="Arial" panose="020B0604020202020204" pitchFamily="34" charset="0"/>
                <a:cs typeface="Arial" panose="020B0604020202020204" pitchFamily="34" charset="0"/>
              </a:rPr>
              <a:t>in </a:t>
            </a:r>
            <a:r>
              <a:rPr lang="en-US" dirty="0" smtClean="0">
                <a:solidFill>
                  <a:srgbClr val="5B9BD5"/>
                </a:solidFill>
                <a:latin typeface="Arial" panose="020B0604020202020204" pitchFamily="34" charset="0"/>
                <a:cs typeface="Arial" panose="020B0604020202020204" pitchFamily="34" charset="0"/>
              </a:rPr>
              <a:t>G6PD deficient </a:t>
            </a:r>
            <a:r>
              <a:rPr lang="en-US" dirty="0" smtClean="0">
                <a:latin typeface="Arial" panose="020B0604020202020204" pitchFamily="34" charset="0"/>
                <a:cs typeface="Arial" panose="020B0604020202020204" pitchFamily="34" charset="0"/>
              </a:rPr>
              <a:t>pregnant zebrafish</a:t>
            </a:r>
          </a:p>
          <a:p>
            <a:endParaRPr lang="en-US" dirty="0">
              <a:latin typeface="Arial" panose="020B0604020202020204" pitchFamily="34" charset="0"/>
              <a:cs typeface="Arial" panose="020B0604020202020204" pitchFamily="34" charset="0"/>
            </a:endParaRPr>
          </a:p>
        </p:txBody>
      </p:sp>
      <p:grpSp>
        <p:nvGrpSpPr>
          <p:cNvPr id="3" name="Group 2"/>
          <p:cNvGrpSpPr/>
          <p:nvPr/>
        </p:nvGrpSpPr>
        <p:grpSpPr>
          <a:xfrm>
            <a:off x="225733" y="3591806"/>
            <a:ext cx="1860926" cy="1805342"/>
            <a:chOff x="7365370" y="3457658"/>
            <a:chExt cx="1323533" cy="1280160"/>
          </a:xfrm>
        </p:grpSpPr>
        <p:sp>
          <p:nvSpPr>
            <p:cNvPr id="38" name="Oval 37"/>
            <p:cNvSpPr/>
            <p:nvPr/>
          </p:nvSpPr>
          <p:spPr>
            <a:xfrm>
              <a:off x="7365370" y="3457658"/>
              <a:ext cx="1323533" cy="128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 descr="Image result for female symbol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003" y="3911769"/>
              <a:ext cx="804563" cy="80456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7892198" y="3656398"/>
              <a:ext cx="238559" cy="356565"/>
            </a:xfrm>
            <a:prstGeom prst="rect">
              <a:avLst/>
            </a:prstGeom>
            <a:noFill/>
          </p:spPr>
          <p:txBody>
            <a:bodyPr wrap="square" rtlCol="0">
              <a:spAutoFit/>
            </a:bodyPr>
            <a:lstStyle/>
            <a:p>
              <a:r>
                <a:rPr lang="en-US" sz="2800" b="1" dirty="0" smtClean="0">
                  <a:solidFill>
                    <a:schemeClr val="bg1"/>
                  </a:solidFill>
                </a:rPr>
                <a:t>P</a:t>
              </a:r>
              <a:endParaRPr lang="en-US" sz="2800" b="1" dirty="0">
                <a:solidFill>
                  <a:schemeClr val="bg1"/>
                </a:solidFill>
              </a:endParaRPr>
            </a:p>
          </p:txBody>
        </p:sp>
      </p:grpSp>
      <p:grpSp>
        <p:nvGrpSpPr>
          <p:cNvPr id="47" name="Group 46"/>
          <p:cNvGrpSpPr/>
          <p:nvPr/>
        </p:nvGrpSpPr>
        <p:grpSpPr>
          <a:xfrm>
            <a:off x="2569463" y="3925486"/>
            <a:ext cx="6389463" cy="1344168"/>
            <a:chOff x="863573" y="1615129"/>
            <a:chExt cx="7585102" cy="1449691"/>
          </a:xfrm>
        </p:grpSpPr>
        <p:grpSp>
          <p:nvGrpSpPr>
            <p:cNvPr id="48" name="Group 47"/>
            <p:cNvGrpSpPr/>
            <p:nvPr/>
          </p:nvGrpSpPr>
          <p:grpSpPr>
            <a:xfrm>
              <a:off x="863573" y="1615129"/>
              <a:ext cx="7585102" cy="1189985"/>
              <a:chOff x="2187548" y="1466540"/>
              <a:chExt cx="5965849" cy="753203"/>
            </a:xfrm>
          </p:grpSpPr>
          <p:sp>
            <p:nvSpPr>
              <p:cNvPr id="64" name="Rectangle 63"/>
              <p:cNvSpPr/>
              <p:nvPr/>
            </p:nvSpPr>
            <p:spPr>
              <a:xfrm>
                <a:off x="3102128" y="1466540"/>
                <a:ext cx="1785541" cy="214288"/>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NAD binding domain</a:t>
                </a:r>
                <a:endParaRPr lang="en-US" sz="1600" dirty="0">
                  <a:solidFill>
                    <a:srgbClr val="E96192"/>
                  </a:solidFill>
                  <a:latin typeface="Arial" panose="020B0604020202020204" pitchFamily="34" charset="0"/>
                  <a:cs typeface="Arial" panose="020B0604020202020204" pitchFamily="34" charset="0"/>
                </a:endParaRPr>
              </a:p>
            </p:txBody>
          </p:sp>
          <p:sp>
            <p:nvSpPr>
              <p:cNvPr id="65" name="Rectangle 64"/>
              <p:cNvSpPr/>
              <p:nvPr/>
            </p:nvSpPr>
            <p:spPr>
              <a:xfrm>
                <a:off x="5616755" y="1466540"/>
                <a:ext cx="1563641" cy="214288"/>
              </a:xfrm>
              <a:prstGeom prst="rect">
                <a:avLst/>
              </a:prstGeom>
              <a:noFill/>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C-terminal domain</a:t>
                </a:r>
                <a:endParaRPr lang="en-US" sz="1600" dirty="0">
                  <a:solidFill>
                    <a:schemeClr val="accent6"/>
                  </a:solidFill>
                  <a:latin typeface="Arial" panose="020B0604020202020204" pitchFamily="34" charset="0"/>
                  <a:cs typeface="Arial" panose="020B0604020202020204" pitchFamily="34" charset="0"/>
                </a:endParaRPr>
              </a:p>
            </p:txBody>
          </p:sp>
          <p:sp>
            <p:nvSpPr>
              <p:cNvPr id="66" name="Rounded Rectangle 65"/>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67" name="Rounded Rectangle 66"/>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68" name="Rounded Rectangle 67"/>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grpSp>
          <p:nvGrpSpPr>
            <p:cNvPr id="49" name="Group 48"/>
            <p:cNvGrpSpPr/>
            <p:nvPr/>
          </p:nvGrpSpPr>
          <p:grpSpPr>
            <a:xfrm>
              <a:off x="6327648" y="2662482"/>
              <a:ext cx="201168" cy="389517"/>
              <a:chOff x="1344168" y="3149211"/>
              <a:chExt cx="201168" cy="389517"/>
            </a:xfrm>
            <a:solidFill>
              <a:srgbClr val="FFC000"/>
            </a:solidFill>
          </p:grpSpPr>
          <p:sp>
            <p:nvSpPr>
              <p:cNvPr id="62" name="Oval 61"/>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1444752" y="3149211"/>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7146772" y="2650605"/>
              <a:ext cx="201168" cy="414215"/>
              <a:chOff x="1344168" y="3124513"/>
              <a:chExt cx="201168" cy="414215"/>
            </a:xfrm>
            <a:solidFill>
              <a:srgbClr val="FFC000"/>
            </a:solidFill>
          </p:grpSpPr>
          <p:sp>
            <p:nvSpPr>
              <p:cNvPr id="60" name="Oval 59"/>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444752" y="312451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401420" y="2007653"/>
              <a:ext cx="201168" cy="338329"/>
              <a:chOff x="1344168" y="3346703"/>
              <a:chExt cx="201168" cy="338329"/>
            </a:xfrm>
            <a:solidFill>
              <a:srgbClr val="FFC000"/>
            </a:solidFill>
          </p:grpSpPr>
          <p:sp>
            <p:nvSpPr>
              <p:cNvPr id="58" name="Oval 57"/>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stCxn id="58"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836944" y="2007654"/>
              <a:ext cx="201168" cy="338329"/>
              <a:chOff x="1344168" y="3346703"/>
              <a:chExt cx="201168" cy="338329"/>
            </a:xfrm>
            <a:solidFill>
              <a:srgbClr val="FFC000"/>
            </a:solidFill>
          </p:grpSpPr>
          <p:sp>
            <p:nvSpPr>
              <p:cNvPr id="56" name="Oval 55"/>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56"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361512" y="2038547"/>
              <a:ext cx="201168" cy="338329"/>
              <a:chOff x="1344168" y="3346703"/>
              <a:chExt cx="201168" cy="338329"/>
            </a:xfrm>
            <a:solidFill>
              <a:srgbClr val="FFC000"/>
            </a:solidFill>
          </p:grpSpPr>
          <p:sp>
            <p:nvSpPr>
              <p:cNvPr id="54" name="Oval 53"/>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3136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Aim 2: </a:t>
            </a:r>
            <a:r>
              <a:rPr lang="en-US" sz="4000" b="1" dirty="0" smtClean="0">
                <a:latin typeface="Arial" panose="020B0604020202020204" pitchFamily="34" charset="0"/>
                <a:cs typeface="Arial" panose="020B0604020202020204" pitchFamily="34" charset="0"/>
              </a:rPr>
              <a:t>Identify a small molecule that affects G6PD methylation</a:t>
            </a:r>
            <a:endParaRPr lang="en-US" sz="4000" b="1" dirty="0">
              <a:latin typeface="Arial" panose="020B0604020202020204" pitchFamily="34" charset="0"/>
              <a:cs typeface="Arial" panose="020B0604020202020204" pitchFamily="34" charset="0"/>
            </a:endParaRPr>
          </a:p>
        </p:txBody>
      </p:sp>
      <p:sp>
        <p:nvSpPr>
          <p:cNvPr id="5" name="TextBox 4"/>
          <p:cNvSpPr txBox="1"/>
          <p:nvPr/>
        </p:nvSpPr>
        <p:spPr>
          <a:xfrm>
            <a:off x="916609" y="1683373"/>
            <a:ext cx="7780089"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2: </a:t>
            </a:r>
            <a:r>
              <a:rPr lang="en-US" b="1" dirty="0" smtClean="0">
                <a:latin typeface="Arial" panose="020B0604020202020204" pitchFamily="34" charset="0"/>
                <a:cs typeface="Arial" panose="020B0604020202020204" pitchFamily="34" charset="0"/>
              </a:rPr>
              <a:t>Chemical Screen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Identify a small molecule that affects DNA methylation, destroys malaria parasite, and can be taken with </a:t>
            </a:r>
            <a:r>
              <a:rPr lang="en-US" dirty="0" err="1" smtClean="0">
                <a:latin typeface="Arial" panose="020B0604020202020204" pitchFamily="34" charset="0"/>
                <a:cs typeface="Arial" panose="020B0604020202020204" pitchFamily="34" charset="0"/>
              </a:rPr>
              <a:t>Primaquine</a:t>
            </a:r>
            <a:r>
              <a:rPr lang="en-US" dirty="0" smtClean="0">
                <a:latin typeface="Arial" panose="020B0604020202020204" pitchFamily="34" charset="0"/>
                <a:cs typeface="Arial" panose="020B0604020202020204" pitchFamily="34" charset="0"/>
              </a:rPr>
              <a:t> without causing hemolysis in G6PD deficient pregnant zebrafish. </a:t>
            </a:r>
          </a:p>
          <a:p>
            <a:endParaRPr lang="en-US" dirty="0">
              <a:latin typeface="Arial" panose="020B0604020202020204" pitchFamily="34" charset="0"/>
              <a:cs typeface="Arial" panose="020B0604020202020204" pitchFamily="34" charset="0"/>
            </a:endParaRPr>
          </a:p>
        </p:txBody>
      </p:sp>
      <p:grpSp>
        <p:nvGrpSpPr>
          <p:cNvPr id="12" name="Group 11"/>
          <p:cNvGrpSpPr/>
          <p:nvPr/>
        </p:nvGrpSpPr>
        <p:grpSpPr>
          <a:xfrm>
            <a:off x="465590" y="3318954"/>
            <a:ext cx="8138914" cy="3200400"/>
            <a:chOff x="465590" y="3318954"/>
            <a:chExt cx="8138914" cy="3200400"/>
          </a:xfrm>
        </p:grpSpPr>
        <p:pic>
          <p:nvPicPr>
            <p:cNvPr id="8194" name="Picture 2" descr="Image result for 96 well pl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90" y="3318954"/>
              <a:ext cx="4763175"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870448" y="3444315"/>
              <a:ext cx="2734056" cy="26232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4507191" y="3602736"/>
              <a:ext cx="2158785" cy="101498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07191" y="4978526"/>
              <a:ext cx="2405673" cy="103929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142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1594" y="343790"/>
            <a:ext cx="78867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Aim 2: </a:t>
            </a:r>
            <a:r>
              <a:rPr lang="en-US" sz="4000" b="1" dirty="0" smtClean="0">
                <a:latin typeface="Arial" panose="020B0604020202020204" pitchFamily="34" charset="0"/>
                <a:cs typeface="Arial" panose="020B0604020202020204" pitchFamily="34" charset="0"/>
              </a:rPr>
              <a:t>Identify a small molecule that affects G6PD methylation</a:t>
            </a:r>
            <a:endParaRPr lang="en-US" sz="4000" b="1" dirty="0">
              <a:latin typeface="Arial" panose="020B0604020202020204" pitchFamily="34" charset="0"/>
              <a:cs typeface="Arial" panose="020B0604020202020204" pitchFamily="34" charset="0"/>
            </a:endParaRPr>
          </a:p>
        </p:txBody>
      </p:sp>
      <p:sp>
        <p:nvSpPr>
          <p:cNvPr id="5" name="TextBox 4"/>
          <p:cNvSpPr txBox="1"/>
          <p:nvPr/>
        </p:nvSpPr>
        <p:spPr>
          <a:xfrm>
            <a:off x="916609" y="1683373"/>
            <a:ext cx="7780089"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3: </a:t>
            </a:r>
            <a:r>
              <a:rPr lang="en-US" b="1" dirty="0" smtClean="0">
                <a:latin typeface="Arial" panose="020B0604020202020204" pitchFamily="34" charset="0"/>
                <a:cs typeface="Arial" panose="020B0604020202020204" pitchFamily="34" charset="0"/>
              </a:rPr>
              <a:t>Fluorescent Spot Test and Bisulfite Sequencing II</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Analyze NADPH levels and methylation changes </a:t>
            </a:r>
            <a:endParaRPr lang="en-US" dirty="0">
              <a:latin typeface="Arial" panose="020B0604020202020204" pitchFamily="34" charset="0"/>
              <a:cs typeface="Arial" panose="020B0604020202020204" pitchFamily="34" charset="0"/>
            </a:endParaRPr>
          </a:p>
        </p:txBody>
      </p:sp>
      <p:pic>
        <p:nvPicPr>
          <p:cNvPr id="6" name="Picture 2" descr="Image result for 96 well pl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595" y="3254946"/>
            <a:ext cx="4763175" cy="3200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367528" y="3254946"/>
            <a:ext cx="3582254" cy="905469"/>
            <a:chOff x="863573" y="1510794"/>
            <a:chExt cx="7585102" cy="1554026"/>
          </a:xfrm>
        </p:grpSpPr>
        <p:grpSp>
          <p:nvGrpSpPr>
            <p:cNvPr id="8" name="Group 7"/>
            <p:cNvGrpSpPr/>
            <p:nvPr/>
          </p:nvGrpSpPr>
          <p:grpSpPr>
            <a:xfrm>
              <a:off x="863573" y="1510794"/>
              <a:ext cx="7585102" cy="1294320"/>
              <a:chOff x="2187548" y="1400501"/>
              <a:chExt cx="5965849" cy="819242"/>
            </a:xfrm>
          </p:grpSpPr>
          <p:sp>
            <p:nvSpPr>
              <p:cNvPr id="24" name="Rectangle 23"/>
              <p:cNvSpPr/>
              <p:nvPr/>
            </p:nvSpPr>
            <p:spPr>
              <a:xfrm>
                <a:off x="2668621" y="1400501"/>
                <a:ext cx="2456113" cy="334042"/>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a:t>
                </a:r>
                <a:r>
                  <a:rPr lang="en-US" sz="1200" b="1" dirty="0">
                    <a:solidFill>
                      <a:srgbClr val="E96192"/>
                    </a:solidFill>
                    <a:latin typeface="Arial" panose="020B0604020202020204" pitchFamily="34" charset="0"/>
                    <a:cs typeface="Arial" panose="020B0604020202020204" pitchFamily="34" charset="0"/>
                  </a:rPr>
                  <a:t>NAD binding domain</a:t>
                </a:r>
                <a:endParaRPr lang="en-US" sz="1200" dirty="0">
                  <a:solidFill>
                    <a:srgbClr val="E96192"/>
                  </a:solidFill>
                  <a:latin typeface="Arial" panose="020B0604020202020204" pitchFamily="34" charset="0"/>
                  <a:cs typeface="Arial" panose="020B0604020202020204" pitchFamily="34" charset="0"/>
                </a:endParaRPr>
              </a:p>
            </p:txBody>
          </p:sp>
          <p:sp>
            <p:nvSpPr>
              <p:cNvPr id="25" name="Rectangle 24"/>
              <p:cNvSpPr/>
              <p:nvPr/>
            </p:nvSpPr>
            <p:spPr>
              <a:xfrm>
                <a:off x="5616755" y="1466540"/>
                <a:ext cx="2133293" cy="273308"/>
              </a:xfrm>
              <a:prstGeom prst="rect">
                <a:avLst/>
              </a:prstGeom>
              <a:noFill/>
            </p:spPr>
            <p:txBody>
              <a:bodyPr wrap="none">
                <a:spAutoFit/>
              </a:bodyPr>
              <a:lstStyle/>
              <a:p>
                <a:r>
                  <a:rPr lang="en-US" sz="1200" b="1" dirty="0">
                    <a:solidFill>
                      <a:schemeClr val="accent6"/>
                    </a:solidFill>
                    <a:latin typeface="Arial" panose="020B0604020202020204" pitchFamily="34" charset="0"/>
                    <a:cs typeface="Arial" panose="020B0604020202020204" pitchFamily="34" charset="0"/>
                  </a:rPr>
                  <a:t>C-terminal domain</a:t>
                </a:r>
                <a:endParaRPr lang="en-US" sz="1200" dirty="0">
                  <a:solidFill>
                    <a:schemeClr val="accent6"/>
                  </a:solidFill>
                  <a:latin typeface="Arial" panose="020B0604020202020204" pitchFamily="34" charset="0"/>
                  <a:cs typeface="Arial" panose="020B0604020202020204" pitchFamily="34" charset="0"/>
                </a:endParaRPr>
              </a:p>
            </p:txBody>
          </p:sp>
          <p:sp>
            <p:nvSpPr>
              <p:cNvPr id="26" name="Rounded Rectangle 25"/>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7" name="Rounded Rectangle 26"/>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28" name="Rounded Rectangle 27"/>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grpSp>
          <p:nvGrpSpPr>
            <p:cNvPr id="9" name="Group 8"/>
            <p:cNvGrpSpPr/>
            <p:nvPr/>
          </p:nvGrpSpPr>
          <p:grpSpPr>
            <a:xfrm>
              <a:off x="6327648" y="2662482"/>
              <a:ext cx="201168" cy="389517"/>
              <a:chOff x="1344168" y="3149211"/>
              <a:chExt cx="201168" cy="389517"/>
            </a:xfrm>
            <a:solidFill>
              <a:srgbClr val="FFC000"/>
            </a:solidFill>
          </p:grpSpPr>
          <p:sp>
            <p:nvSpPr>
              <p:cNvPr id="22" name="Oval 21"/>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444752" y="3149211"/>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146772" y="2650605"/>
              <a:ext cx="201168" cy="414215"/>
              <a:chOff x="1344168" y="3124513"/>
              <a:chExt cx="201168" cy="414215"/>
            </a:xfrm>
            <a:solidFill>
              <a:srgbClr val="FFC000"/>
            </a:solidFill>
          </p:grpSpPr>
          <p:sp>
            <p:nvSpPr>
              <p:cNvPr id="20" name="Oval 19"/>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444752" y="312451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401420" y="2007653"/>
              <a:ext cx="201168" cy="338329"/>
              <a:chOff x="1344168" y="3346703"/>
              <a:chExt cx="201168" cy="338329"/>
            </a:xfrm>
            <a:solidFill>
              <a:srgbClr val="FFC000"/>
            </a:solidFill>
          </p:grpSpPr>
          <p:sp>
            <p:nvSpPr>
              <p:cNvPr id="18" name="Oval 17"/>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836944" y="2007654"/>
              <a:ext cx="201168" cy="338329"/>
              <a:chOff x="1344168" y="3346703"/>
              <a:chExt cx="201168" cy="338329"/>
            </a:xfrm>
            <a:solidFill>
              <a:srgbClr val="FFC000"/>
            </a:solidFill>
          </p:grpSpPr>
          <p:sp>
            <p:nvSpPr>
              <p:cNvPr id="16" name="Oval 15"/>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6"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61512" y="2038547"/>
              <a:ext cx="201168" cy="338329"/>
              <a:chOff x="1344168" y="3346703"/>
              <a:chExt cx="201168" cy="338329"/>
            </a:xfrm>
            <a:solidFill>
              <a:srgbClr val="FFC000"/>
            </a:solidFill>
          </p:grpSpPr>
          <p:sp>
            <p:nvSpPr>
              <p:cNvPr id="14" name="Oval 13"/>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pic>
        <p:nvPicPr>
          <p:cNvPr id="2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919" y="4642450"/>
            <a:ext cx="17145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48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1594" y="343790"/>
            <a:ext cx="78867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Aim 3: </a:t>
            </a:r>
            <a:r>
              <a:rPr lang="en-US" sz="4000" b="1" dirty="0" smtClean="0">
                <a:latin typeface="Arial" panose="020B0604020202020204" pitchFamily="34" charset="0"/>
                <a:cs typeface="Arial" panose="020B0604020202020204" pitchFamily="34" charset="0"/>
              </a:rPr>
              <a:t>Determine differences in Protein-complexes associated with methylation changes</a:t>
            </a:r>
            <a:endParaRPr lang="en-US" sz="4000" b="1" dirty="0">
              <a:latin typeface="Arial" panose="020B0604020202020204" pitchFamily="34" charset="0"/>
              <a:cs typeface="Arial" panose="020B0604020202020204" pitchFamily="34" charset="0"/>
            </a:endParaRPr>
          </a:p>
        </p:txBody>
      </p:sp>
      <p:sp>
        <p:nvSpPr>
          <p:cNvPr id="7" name="TextBox 6"/>
          <p:cNvSpPr txBox="1"/>
          <p:nvPr/>
        </p:nvSpPr>
        <p:spPr>
          <a:xfrm>
            <a:off x="825169" y="1869312"/>
            <a:ext cx="7780089"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1: </a:t>
            </a:r>
            <a:r>
              <a:rPr lang="en-US" b="1" dirty="0" smtClean="0">
                <a:latin typeface="Arial" panose="020B0604020202020204" pitchFamily="34" charset="0"/>
                <a:cs typeface="Arial" panose="020B0604020202020204" pitchFamily="34" charset="0"/>
              </a:rPr>
              <a:t>CRISPR </a:t>
            </a:r>
          </a:p>
          <a:p>
            <a:endParaRPr lang="en-US"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Knockout the conserved methylation sites of pregnant females using CRISPR</a:t>
            </a:r>
            <a:endParaRPr lang="en-US" dirty="0">
              <a:latin typeface="Arial" panose="020B0604020202020204" pitchFamily="34" charset="0"/>
              <a:cs typeface="Arial" panose="020B0604020202020204" pitchFamily="34" charset="0"/>
            </a:endParaRPr>
          </a:p>
        </p:txBody>
      </p:sp>
      <p:grpSp>
        <p:nvGrpSpPr>
          <p:cNvPr id="8" name="Group 7"/>
          <p:cNvGrpSpPr/>
          <p:nvPr/>
        </p:nvGrpSpPr>
        <p:grpSpPr>
          <a:xfrm>
            <a:off x="1755648" y="3169363"/>
            <a:ext cx="6902958" cy="1265477"/>
            <a:chOff x="863573" y="1615129"/>
            <a:chExt cx="7585102" cy="1449691"/>
          </a:xfrm>
        </p:grpSpPr>
        <p:grpSp>
          <p:nvGrpSpPr>
            <p:cNvPr id="9" name="Group 8"/>
            <p:cNvGrpSpPr/>
            <p:nvPr/>
          </p:nvGrpSpPr>
          <p:grpSpPr>
            <a:xfrm>
              <a:off x="863573" y="1615129"/>
              <a:ext cx="7585102" cy="1189985"/>
              <a:chOff x="2187548" y="1466540"/>
              <a:chExt cx="5965849" cy="753203"/>
            </a:xfrm>
          </p:grpSpPr>
          <p:sp>
            <p:nvSpPr>
              <p:cNvPr id="25" name="Rectangle 24"/>
              <p:cNvSpPr/>
              <p:nvPr/>
            </p:nvSpPr>
            <p:spPr>
              <a:xfrm>
                <a:off x="3102128" y="1466540"/>
                <a:ext cx="1785541" cy="214288"/>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NAD binding domain</a:t>
                </a:r>
                <a:endParaRPr lang="en-US" sz="1600" dirty="0">
                  <a:solidFill>
                    <a:srgbClr val="E96192"/>
                  </a:solidFill>
                  <a:latin typeface="Arial" panose="020B0604020202020204" pitchFamily="34" charset="0"/>
                  <a:cs typeface="Arial" panose="020B0604020202020204" pitchFamily="34" charset="0"/>
                </a:endParaRPr>
              </a:p>
            </p:txBody>
          </p:sp>
          <p:sp>
            <p:nvSpPr>
              <p:cNvPr id="26" name="Rectangle 25"/>
              <p:cNvSpPr/>
              <p:nvPr/>
            </p:nvSpPr>
            <p:spPr>
              <a:xfrm>
                <a:off x="5616755" y="1466540"/>
                <a:ext cx="1563641" cy="214288"/>
              </a:xfrm>
              <a:prstGeom prst="rect">
                <a:avLst/>
              </a:prstGeom>
              <a:noFill/>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C-terminal domain</a:t>
                </a:r>
                <a:endParaRPr lang="en-US" sz="1600" dirty="0">
                  <a:solidFill>
                    <a:schemeClr val="accent6"/>
                  </a:solidFill>
                  <a:latin typeface="Arial" panose="020B0604020202020204" pitchFamily="34" charset="0"/>
                  <a:cs typeface="Arial" panose="020B0604020202020204" pitchFamily="34" charset="0"/>
                </a:endParaRPr>
              </a:p>
            </p:txBody>
          </p:sp>
          <p:sp>
            <p:nvSpPr>
              <p:cNvPr id="27" name="Rounded Rectangle 26"/>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8" name="Rounded Rectangle 27"/>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29" name="Rounded Rectangle 28"/>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grpSp>
          <p:nvGrpSpPr>
            <p:cNvPr id="10" name="Group 9"/>
            <p:cNvGrpSpPr/>
            <p:nvPr/>
          </p:nvGrpSpPr>
          <p:grpSpPr>
            <a:xfrm>
              <a:off x="6327648" y="2662482"/>
              <a:ext cx="201168" cy="389517"/>
              <a:chOff x="1344168" y="3149211"/>
              <a:chExt cx="201168" cy="389517"/>
            </a:xfrm>
            <a:solidFill>
              <a:srgbClr val="FFC000"/>
            </a:solidFill>
          </p:grpSpPr>
          <p:sp>
            <p:nvSpPr>
              <p:cNvPr id="23" name="Oval 22"/>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1444752" y="3149211"/>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146772" y="2650605"/>
              <a:ext cx="201168" cy="414215"/>
              <a:chOff x="1344168" y="3124513"/>
              <a:chExt cx="201168" cy="414215"/>
            </a:xfrm>
            <a:solidFill>
              <a:srgbClr val="FFC000"/>
            </a:solidFill>
          </p:grpSpPr>
          <p:sp>
            <p:nvSpPr>
              <p:cNvPr id="21" name="Oval 20"/>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444752" y="312451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401420" y="2007653"/>
              <a:ext cx="201168" cy="338329"/>
              <a:chOff x="1344168" y="3346703"/>
              <a:chExt cx="201168" cy="338329"/>
            </a:xfrm>
            <a:solidFill>
              <a:srgbClr val="FFC000"/>
            </a:solidFill>
          </p:grpSpPr>
          <p:sp>
            <p:nvSpPr>
              <p:cNvPr id="19" name="Oval 18"/>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9"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836944" y="2007654"/>
              <a:ext cx="201168" cy="338329"/>
              <a:chOff x="1344168" y="3346703"/>
              <a:chExt cx="201168" cy="338329"/>
            </a:xfrm>
            <a:solidFill>
              <a:srgbClr val="FFC000"/>
            </a:solidFill>
          </p:grpSpPr>
          <p:sp>
            <p:nvSpPr>
              <p:cNvPr id="17" name="Oval 16"/>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7"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361512" y="2038547"/>
              <a:ext cx="201168" cy="338329"/>
              <a:chOff x="1344168" y="3346703"/>
              <a:chExt cx="201168" cy="338329"/>
            </a:xfrm>
            <a:solidFill>
              <a:srgbClr val="FFC000"/>
            </a:solidFill>
          </p:grpSpPr>
          <p:sp>
            <p:nvSpPr>
              <p:cNvPr id="15" name="Oval 14"/>
              <p:cNvSpPr/>
              <p:nvPr/>
            </p:nvSpPr>
            <p:spPr>
              <a:xfrm>
                <a:off x="1344168" y="3346703"/>
                <a:ext cx="201168" cy="192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0"/>
              </p:cNvCxnSpPr>
              <p:nvPr/>
            </p:nvCxnSpPr>
            <p:spPr>
              <a:xfrm>
                <a:off x="1444752" y="3346703"/>
                <a:ext cx="0" cy="338329"/>
              </a:xfrm>
              <a:prstGeom prst="line">
                <a:avLst/>
              </a:prstGeom>
              <a:grpFill/>
              <a:ln w="28575">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p:cNvGrpSpPr/>
          <p:nvPr/>
        </p:nvGrpSpPr>
        <p:grpSpPr>
          <a:xfrm>
            <a:off x="1755648" y="4940251"/>
            <a:ext cx="6934666" cy="1049069"/>
            <a:chOff x="2187548" y="1466540"/>
            <a:chExt cx="5965849" cy="753203"/>
          </a:xfrm>
        </p:grpSpPr>
        <p:sp>
          <p:nvSpPr>
            <p:cNvPr id="47" name="Rectangle 46"/>
            <p:cNvSpPr/>
            <p:nvPr/>
          </p:nvSpPr>
          <p:spPr>
            <a:xfrm>
              <a:off x="3102128" y="1466540"/>
              <a:ext cx="1785541" cy="214288"/>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NAD binding domain</a:t>
              </a:r>
              <a:endParaRPr lang="en-US" sz="1600" dirty="0">
                <a:solidFill>
                  <a:srgbClr val="E96192"/>
                </a:solidFill>
                <a:latin typeface="Arial" panose="020B0604020202020204" pitchFamily="34" charset="0"/>
                <a:cs typeface="Arial" panose="020B0604020202020204" pitchFamily="34" charset="0"/>
              </a:endParaRPr>
            </a:p>
          </p:txBody>
        </p:sp>
        <p:sp>
          <p:nvSpPr>
            <p:cNvPr id="48" name="Rectangle 47"/>
            <p:cNvSpPr/>
            <p:nvPr/>
          </p:nvSpPr>
          <p:spPr>
            <a:xfrm>
              <a:off x="5616755" y="1466540"/>
              <a:ext cx="1563641" cy="214288"/>
            </a:xfrm>
            <a:prstGeom prst="rect">
              <a:avLst/>
            </a:prstGeom>
            <a:noFill/>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C-terminal domain</a:t>
              </a:r>
              <a:endParaRPr lang="en-US" sz="1600" dirty="0">
                <a:solidFill>
                  <a:schemeClr val="accent6"/>
                </a:solidFill>
                <a:latin typeface="Arial" panose="020B0604020202020204" pitchFamily="34" charset="0"/>
                <a:cs typeface="Arial" panose="020B0604020202020204" pitchFamily="34" charset="0"/>
              </a:endParaRPr>
            </a:p>
          </p:txBody>
        </p:sp>
        <p:sp>
          <p:nvSpPr>
            <p:cNvPr id="49" name="Rounded Rectangle 48"/>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0" name="Rounded Rectangle 49"/>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51" name="Rounded Rectangle 50"/>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sp>
        <p:nvSpPr>
          <p:cNvPr id="52" name="TextBox 51"/>
          <p:cNvSpPr txBox="1"/>
          <p:nvPr/>
        </p:nvSpPr>
        <p:spPr>
          <a:xfrm>
            <a:off x="441087" y="3766036"/>
            <a:ext cx="941832" cy="369332"/>
          </a:xfrm>
          <a:prstGeom prst="rect">
            <a:avLst/>
          </a:prstGeom>
          <a:noFill/>
        </p:spPr>
        <p:txBody>
          <a:bodyPr wrap="square" rtlCol="0">
            <a:spAutoFit/>
          </a:bodyPr>
          <a:lstStyle/>
          <a:p>
            <a:r>
              <a:rPr lang="en-US" dirty="0" smtClean="0"/>
              <a:t>Control</a:t>
            </a:r>
            <a:endParaRPr lang="en-US" dirty="0"/>
          </a:p>
        </p:txBody>
      </p:sp>
      <p:sp>
        <p:nvSpPr>
          <p:cNvPr id="53" name="TextBox 52"/>
          <p:cNvSpPr txBox="1"/>
          <p:nvPr/>
        </p:nvSpPr>
        <p:spPr>
          <a:xfrm>
            <a:off x="292608" y="5560761"/>
            <a:ext cx="1197864" cy="369332"/>
          </a:xfrm>
          <a:prstGeom prst="rect">
            <a:avLst/>
          </a:prstGeom>
          <a:noFill/>
        </p:spPr>
        <p:txBody>
          <a:bodyPr wrap="square" rtlCol="0">
            <a:spAutoFit/>
          </a:bodyPr>
          <a:lstStyle/>
          <a:p>
            <a:r>
              <a:rPr lang="en-US" dirty="0" smtClean="0"/>
              <a:t>Treatment</a:t>
            </a:r>
            <a:endParaRPr lang="en-US" dirty="0"/>
          </a:p>
        </p:txBody>
      </p:sp>
    </p:spTree>
    <p:extLst>
      <p:ext uri="{BB962C8B-B14F-4D97-AF65-F5344CB8AC3E}">
        <p14:creationId xmlns:p14="http://schemas.microsoft.com/office/powerpoint/2010/main" val="9541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What is Hemolysis?</a:t>
            </a:r>
            <a:endParaRPr lang="en-US" b="1" dirty="0">
              <a:latin typeface="Arial" panose="020B0604020202020204" pitchFamily="34" charset="0"/>
              <a:cs typeface="Arial" panose="020B0604020202020204" pitchFamily="34" charset="0"/>
            </a:endParaRPr>
          </a:p>
        </p:txBody>
      </p:sp>
      <p:pic>
        <p:nvPicPr>
          <p:cNvPr id="2052" name="Picture 4" descr="Image result for hemoly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4652" y="1854679"/>
            <a:ext cx="3365896" cy="32998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ed blood c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46498">
            <a:off x="605049" y="2476136"/>
            <a:ext cx="3291179" cy="205698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5518665"/>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Red blood cells burst due to oxidative stress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24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1594" y="343790"/>
            <a:ext cx="78867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Aim 3: </a:t>
            </a:r>
            <a:r>
              <a:rPr lang="en-US" sz="4000" b="1" dirty="0" smtClean="0">
                <a:latin typeface="Arial" panose="020B0604020202020204" pitchFamily="34" charset="0"/>
                <a:cs typeface="Arial" panose="020B0604020202020204" pitchFamily="34" charset="0"/>
              </a:rPr>
              <a:t>Determine differences in Protein-complexes associated with methylation changes</a:t>
            </a:r>
            <a:endParaRPr lang="en-US" sz="4000" b="1" dirty="0">
              <a:latin typeface="Arial" panose="020B0604020202020204" pitchFamily="34" charset="0"/>
              <a:cs typeface="Arial" panose="020B0604020202020204" pitchFamily="34" charset="0"/>
            </a:endParaRPr>
          </a:p>
        </p:txBody>
      </p:sp>
      <p:sp>
        <p:nvSpPr>
          <p:cNvPr id="5" name="TextBox 4"/>
          <p:cNvSpPr txBox="1"/>
          <p:nvPr/>
        </p:nvSpPr>
        <p:spPr>
          <a:xfrm>
            <a:off x="825169" y="1869312"/>
            <a:ext cx="7780089"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2: </a:t>
            </a:r>
            <a:r>
              <a:rPr lang="en-US" b="1" dirty="0" smtClean="0">
                <a:latin typeface="Arial" panose="020B0604020202020204" pitchFamily="34" charset="0"/>
                <a:cs typeface="Arial" panose="020B0604020202020204" pitchFamily="34" charset="0"/>
              </a:rPr>
              <a:t>Tandem Affinity Purification and Pull Down</a:t>
            </a:r>
          </a:p>
          <a:p>
            <a:endParaRPr lang="en-US" b="1" dirty="0">
              <a:latin typeface="Arial" panose="020B0604020202020204" pitchFamily="34" charset="0"/>
              <a:cs typeface="Arial" panose="020B0604020202020204" pitchFamily="34" charset="0"/>
            </a:endParaRPr>
          </a:p>
        </p:txBody>
      </p:sp>
      <p:grpSp>
        <p:nvGrpSpPr>
          <p:cNvPr id="11" name="Group 10"/>
          <p:cNvGrpSpPr/>
          <p:nvPr/>
        </p:nvGrpSpPr>
        <p:grpSpPr>
          <a:xfrm>
            <a:off x="365760" y="2971800"/>
            <a:ext cx="932688" cy="1243584"/>
            <a:chOff x="393192" y="3255264"/>
            <a:chExt cx="1060704" cy="1399032"/>
          </a:xfrm>
        </p:grpSpPr>
        <p:sp>
          <p:nvSpPr>
            <p:cNvPr id="6" name="Rectangle 5"/>
            <p:cNvSpPr/>
            <p:nvPr/>
          </p:nvSpPr>
          <p:spPr>
            <a:xfrm>
              <a:off x="393192" y="3255264"/>
              <a:ext cx="168402" cy="13990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V="1">
              <a:off x="561594" y="3950208"/>
              <a:ext cx="263575" cy="457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25169" y="3840480"/>
              <a:ext cx="628727" cy="219456"/>
            </a:xfrm>
            <a:prstGeom prst="ellipse">
              <a:avLst/>
            </a:prstGeom>
            <a:solidFill>
              <a:srgbClr val="FFC8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Arrow 9"/>
          <p:cNvSpPr/>
          <p:nvPr/>
        </p:nvSpPr>
        <p:spPr>
          <a:xfrm>
            <a:off x="1690039" y="3547872"/>
            <a:ext cx="429768" cy="228600"/>
          </a:xfrm>
          <a:prstGeom prst="rightArrow">
            <a:avLst>
              <a:gd name="adj1" fmla="val 50000"/>
              <a:gd name="adj2" fmla="val 46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584704" y="2971800"/>
            <a:ext cx="932688" cy="1243584"/>
            <a:chOff x="393192" y="3255264"/>
            <a:chExt cx="1060704" cy="1399032"/>
          </a:xfrm>
        </p:grpSpPr>
        <p:sp>
          <p:nvSpPr>
            <p:cNvPr id="13" name="Rectangle 12"/>
            <p:cNvSpPr/>
            <p:nvPr/>
          </p:nvSpPr>
          <p:spPr>
            <a:xfrm>
              <a:off x="393192" y="3255264"/>
              <a:ext cx="168402" cy="13990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3" idx="3"/>
            </p:cNvCxnSpPr>
            <p:nvPr/>
          </p:nvCxnSpPr>
          <p:spPr>
            <a:xfrm flipV="1">
              <a:off x="561594" y="3950208"/>
              <a:ext cx="263575" cy="457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25169" y="3840480"/>
              <a:ext cx="628727" cy="219456"/>
            </a:xfrm>
            <a:prstGeom prst="ellipse">
              <a:avLst/>
            </a:prstGeom>
            <a:solidFill>
              <a:srgbClr val="FFC8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116330" y="3227832"/>
            <a:ext cx="874441" cy="900684"/>
            <a:chOff x="3116330" y="3227832"/>
            <a:chExt cx="874441" cy="900684"/>
          </a:xfrm>
        </p:grpSpPr>
        <p:sp>
          <p:nvSpPr>
            <p:cNvPr id="19" name="Flowchart: Stored Data 18"/>
            <p:cNvSpPr/>
            <p:nvPr/>
          </p:nvSpPr>
          <p:spPr>
            <a:xfrm rot="8312785">
              <a:off x="3375459" y="3286252"/>
              <a:ext cx="615312" cy="278384"/>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348094" y="3425444"/>
              <a:ext cx="402336" cy="3281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116330" y="3662172"/>
              <a:ext cx="505968" cy="46634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3116330" y="3227832"/>
              <a:ext cx="401062" cy="320040"/>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ight Arrow 20"/>
          <p:cNvSpPr/>
          <p:nvPr/>
        </p:nvSpPr>
        <p:spPr>
          <a:xfrm>
            <a:off x="4249898" y="3589528"/>
            <a:ext cx="429768" cy="228600"/>
          </a:xfrm>
          <a:prstGeom prst="rightArrow">
            <a:avLst>
              <a:gd name="adj1" fmla="val 50000"/>
              <a:gd name="adj2" fmla="val 46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8312785">
            <a:off x="6481781" y="3341518"/>
            <a:ext cx="615312" cy="278384"/>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454416" y="3480710"/>
            <a:ext cx="402336" cy="3281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222652" y="3717438"/>
            <a:ext cx="505968" cy="46634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222652" y="3283098"/>
            <a:ext cx="401062" cy="320040"/>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949586" y="3040380"/>
            <a:ext cx="932688" cy="1243584"/>
            <a:chOff x="393192" y="3255264"/>
            <a:chExt cx="1060704" cy="1399032"/>
          </a:xfrm>
        </p:grpSpPr>
        <p:sp>
          <p:nvSpPr>
            <p:cNvPr id="28" name="Rectangle 27"/>
            <p:cNvSpPr/>
            <p:nvPr/>
          </p:nvSpPr>
          <p:spPr>
            <a:xfrm>
              <a:off x="393192" y="3255264"/>
              <a:ext cx="168402" cy="13990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8" idx="3"/>
            </p:cNvCxnSpPr>
            <p:nvPr/>
          </p:nvCxnSpPr>
          <p:spPr>
            <a:xfrm flipV="1">
              <a:off x="561594" y="3950208"/>
              <a:ext cx="263575" cy="457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25169" y="3840480"/>
              <a:ext cx="628727" cy="219456"/>
            </a:xfrm>
            <a:prstGeom prst="ellipse">
              <a:avLst/>
            </a:prstGeom>
            <a:solidFill>
              <a:srgbClr val="FFC8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ight Arrow 30"/>
          <p:cNvSpPr/>
          <p:nvPr/>
        </p:nvSpPr>
        <p:spPr>
          <a:xfrm rot="5400000">
            <a:off x="6375052" y="4656745"/>
            <a:ext cx="429768" cy="228600"/>
          </a:xfrm>
          <a:prstGeom prst="rightArrow">
            <a:avLst>
              <a:gd name="adj1" fmla="val 50000"/>
              <a:gd name="adj2" fmla="val 46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3947200" y="4979471"/>
            <a:ext cx="4428921" cy="1405007"/>
            <a:chOff x="3947200" y="4979471"/>
            <a:chExt cx="4428921" cy="1405007"/>
          </a:xfrm>
        </p:grpSpPr>
        <p:sp>
          <p:nvSpPr>
            <p:cNvPr id="32" name="Diamond 31"/>
            <p:cNvSpPr/>
            <p:nvPr/>
          </p:nvSpPr>
          <p:spPr>
            <a:xfrm>
              <a:off x="4897133" y="5168873"/>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7903046" y="5769864"/>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914125" y="5524805"/>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354333" y="5626073"/>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5506733" y="5778473"/>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4696602" y="5365829"/>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001402" y="5706577"/>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7972735" y="5966937"/>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306202" y="6011377"/>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402464" y="5377928"/>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77055" y="5506305"/>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tored Data 42"/>
            <p:cNvSpPr/>
            <p:nvPr/>
          </p:nvSpPr>
          <p:spPr>
            <a:xfrm rot="8312785">
              <a:off x="5505555" y="50508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tored Data 43"/>
            <p:cNvSpPr/>
            <p:nvPr/>
          </p:nvSpPr>
          <p:spPr>
            <a:xfrm rot="8312785">
              <a:off x="5657955" y="52032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tored Data 44"/>
            <p:cNvSpPr/>
            <p:nvPr/>
          </p:nvSpPr>
          <p:spPr>
            <a:xfrm rot="8312785">
              <a:off x="6046831" y="6270023"/>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tored Data 45"/>
            <p:cNvSpPr/>
            <p:nvPr/>
          </p:nvSpPr>
          <p:spPr>
            <a:xfrm rot="8312785">
              <a:off x="4498375" y="5617280"/>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tored Data 46"/>
            <p:cNvSpPr/>
            <p:nvPr/>
          </p:nvSpPr>
          <p:spPr>
            <a:xfrm rot="8312785">
              <a:off x="3947200" y="5769679"/>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tored Data 47"/>
            <p:cNvSpPr/>
            <p:nvPr/>
          </p:nvSpPr>
          <p:spPr>
            <a:xfrm rot="8312785">
              <a:off x="5196446" y="5518759"/>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tored Data 48"/>
            <p:cNvSpPr/>
            <p:nvPr/>
          </p:nvSpPr>
          <p:spPr>
            <a:xfrm rot="8312785">
              <a:off x="4578034" y="5198626"/>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tored Data 49"/>
            <p:cNvSpPr/>
            <p:nvPr/>
          </p:nvSpPr>
          <p:spPr>
            <a:xfrm rot="8312785">
              <a:off x="4650775" y="5769680"/>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tored Data 50"/>
            <p:cNvSpPr/>
            <p:nvPr/>
          </p:nvSpPr>
          <p:spPr>
            <a:xfrm rot="8312785">
              <a:off x="7120510" y="5785019"/>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tored Data 51"/>
            <p:cNvSpPr/>
            <p:nvPr/>
          </p:nvSpPr>
          <p:spPr>
            <a:xfrm rot="8312785">
              <a:off x="4955575" y="6074480"/>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tored Data 52"/>
            <p:cNvSpPr/>
            <p:nvPr/>
          </p:nvSpPr>
          <p:spPr>
            <a:xfrm rot="8312785">
              <a:off x="5212765" y="6282171"/>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tored Data 53"/>
            <p:cNvSpPr/>
            <p:nvPr/>
          </p:nvSpPr>
          <p:spPr>
            <a:xfrm rot="8312785">
              <a:off x="6115155" y="56604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tored Data 54"/>
            <p:cNvSpPr/>
            <p:nvPr/>
          </p:nvSpPr>
          <p:spPr>
            <a:xfrm rot="8312785">
              <a:off x="6267555" y="58128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tored Data 55"/>
            <p:cNvSpPr/>
            <p:nvPr/>
          </p:nvSpPr>
          <p:spPr>
            <a:xfrm rot="8312785">
              <a:off x="6419955" y="59652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5110411" y="49794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5262811" y="51318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5415211" y="52842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5720011" y="55890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5872411" y="57414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6435039" y="5208620"/>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6024811" y="58938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6203117" y="51318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5944412" y="5448616"/>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6507917" y="54366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6660317" y="55890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6812717" y="57414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6965117" y="58938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4317052" y="5908936"/>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5714770" y="6027873"/>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4271705" y="5290727"/>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927912" y="5204804"/>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774025" y="524977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232712" y="5509604"/>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229546" y="5245770"/>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829856" y="5848558"/>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231225" y="570697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660646" y="609702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224890" y="565009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377290" y="580249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529690" y="595489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82090" y="610729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078825" y="555457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231225" y="570697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381946" y="5398170"/>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534346" y="5550570"/>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686746" y="5702970"/>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768829" y="516926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890652" y="5522747"/>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546112" y="606585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8055446" y="5922264"/>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8175590" y="5799300"/>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Stored Data 94"/>
            <p:cNvSpPr/>
            <p:nvPr/>
          </p:nvSpPr>
          <p:spPr>
            <a:xfrm rot="8312785">
              <a:off x="7550571" y="5315568"/>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tored Data 95"/>
            <p:cNvSpPr/>
            <p:nvPr/>
          </p:nvSpPr>
          <p:spPr>
            <a:xfrm rot="8312785">
              <a:off x="7972929" y="531927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267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1594" y="343790"/>
            <a:ext cx="78867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Aim 3: </a:t>
            </a:r>
            <a:r>
              <a:rPr lang="en-US" sz="4000" b="1" dirty="0" smtClean="0">
                <a:latin typeface="Arial" panose="020B0604020202020204" pitchFamily="34" charset="0"/>
                <a:cs typeface="Arial" panose="020B0604020202020204" pitchFamily="34" charset="0"/>
              </a:rPr>
              <a:t>Determine differences in Protein-complexes associated with methylation changes</a:t>
            </a:r>
            <a:endParaRPr lang="en-US" sz="4000" b="1" dirty="0">
              <a:latin typeface="Arial" panose="020B0604020202020204" pitchFamily="34" charset="0"/>
              <a:cs typeface="Arial" panose="020B0604020202020204" pitchFamily="34" charset="0"/>
            </a:endParaRPr>
          </a:p>
        </p:txBody>
      </p:sp>
      <p:sp>
        <p:nvSpPr>
          <p:cNvPr id="5" name="TextBox 4"/>
          <p:cNvSpPr txBox="1"/>
          <p:nvPr/>
        </p:nvSpPr>
        <p:spPr>
          <a:xfrm>
            <a:off x="825169" y="1869312"/>
            <a:ext cx="7780089"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Stage 3: </a:t>
            </a:r>
            <a:r>
              <a:rPr lang="en-US" b="1" dirty="0" smtClean="0">
                <a:latin typeface="Arial" panose="020B0604020202020204" pitchFamily="34" charset="0"/>
                <a:cs typeface="Arial" panose="020B0604020202020204" pitchFamily="34" charset="0"/>
              </a:rPr>
              <a:t>Mass Spectrometry</a:t>
            </a:r>
            <a:endParaRPr lang="en-US" b="1" dirty="0">
              <a:latin typeface="Arial" panose="020B0604020202020204" pitchFamily="34" charset="0"/>
              <a:cs typeface="Arial" panose="020B0604020202020204" pitchFamily="34" charset="0"/>
            </a:endParaRPr>
          </a:p>
        </p:txBody>
      </p:sp>
      <p:grpSp>
        <p:nvGrpSpPr>
          <p:cNvPr id="6" name="Group 5"/>
          <p:cNvGrpSpPr/>
          <p:nvPr/>
        </p:nvGrpSpPr>
        <p:grpSpPr>
          <a:xfrm>
            <a:off x="406146" y="2871661"/>
            <a:ext cx="2929088" cy="998662"/>
            <a:chOff x="3947200" y="4979471"/>
            <a:chExt cx="4428921" cy="1405007"/>
          </a:xfrm>
        </p:grpSpPr>
        <p:sp>
          <p:nvSpPr>
            <p:cNvPr id="7" name="Diamond 6"/>
            <p:cNvSpPr/>
            <p:nvPr/>
          </p:nvSpPr>
          <p:spPr>
            <a:xfrm>
              <a:off x="4897133" y="5168873"/>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7903046" y="5769864"/>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6914125" y="5524805"/>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5354333" y="5626073"/>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5506733" y="5778473"/>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4696602" y="5365829"/>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5001402" y="5706577"/>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7972735" y="5966937"/>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5306202" y="6011377"/>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5402464" y="5377928"/>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5677055" y="5506305"/>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tored Data 17"/>
            <p:cNvSpPr/>
            <p:nvPr/>
          </p:nvSpPr>
          <p:spPr>
            <a:xfrm rot="8312785">
              <a:off x="5505555" y="50508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tored Data 18"/>
            <p:cNvSpPr/>
            <p:nvPr/>
          </p:nvSpPr>
          <p:spPr>
            <a:xfrm rot="8312785">
              <a:off x="5657955" y="52032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tored Data 19"/>
            <p:cNvSpPr/>
            <p:nvPr/>
          </p:nvSpPr>
          <p:spPr>
            <a:xfrm rot="8312785">
              <a:off x="6046831" y="6270023"/>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tored Data 20"/>
            <p:cNvSpPr/>
            <p:nvPr/>
          </p:nvSpPr>
          <p:spPr>
            <a:xfrm rot="8312785">
              <a:off x="4498375" y="5617280"/>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tored Data 21"/>
            <p:cNvSpPr/>
            <p:nvPr/>
          </p:nvSpPr>
          <p:spPr>
            <a:xfrm rot="8312785">
              <a:off x="3947200" y="5769679"/>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8312785">
              <a:off x="5196446" y="5518759"/>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rot="8312785">
              <a:off x="4578034" y="5198626"/>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8312785">
              <a:off x="4650775" y="5769680"/>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tored Data 25"/>
            <p:cNvSpPr/>
            <p:nvPr/>
          </p:nvSpPr>
          <p:spPr>
            <a:xfrm rot="8312785">
              <a:off x="7120510" y="5785019"/>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tored Data 26"/>
            <p:cNvSpPr/>
            <p:nvPr/>
          </p:nvSpPr>
          <p:spPr>
            <a:xfrm rot="8312785">
              <a:off x="4955575" y="6074480"/>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tored Data 27"/>
            <p:cNvSpPr/>
            <p:nvPr/>
          </p:nvSpPr>
          <p:spPr>
            <a:xfrm rot="8312785">
              <a:off x="5212765" y="6282171"/>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tored Data 28"/>
            <p:cNvSpPr/>
            <p:nvPr/>
          </p:nvSpPr>
          <p:spPr>
            <a:xfrm rot="8312785">
              <a:off x="6115155" y="56604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8312785">
              <a:off x="6267555" y="58128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tored Data 30"/>
            <p:cNvSpPr/>
            <p:nvPr/>
          </p:nvSpPr>
          <p:spPr>
            <a:xfrm rot="8312785">
              <a:off x="6419955" y="596522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110411" y="49794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262811" y="51318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5415211" y="52842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5720011" y="55890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5872411" y="57414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435039" y="5208620"/>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6024811" y="58938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6203117" y="51318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5944412" y="5448616"/>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6507917" y="54366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6660317" y="55890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6812717" y="57414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6965117" y="5893871"/>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4317052" y="5908936"/>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5714770" y="6027873"/>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4271705" y="5290727"/>
              <a:ext cx="195791" cy="189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927912" y="5204804"/>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74025" y="524977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232712" y="5509604"/>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29546" y="5245770"/>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29856" y="5848558"/>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31225" y="570697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660646" y="609702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224890" y="565009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377290" y="580249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29690" y="595489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682090" y="610729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78825" y="555457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231225" y="570697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381946" y="5398170"/>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534346" y="5550570"/>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686746" y="5702970"/>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68829" y="5169266"/>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890652" y="5522747"/>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546112" y="6065859"/>
              <a:ext cx="164166" cy="161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8055446" y="5922264"/>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8175590" y="5799300"/>
              <a:ext cx="200531" cy="143791"/>
            </a:xfrm>
            <a:prstGeom prst="diamond">
              <a:avLst/>
            </a:prstGeom>
            <a:solidFill>
              <a:srgbClr val="48D6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tored Data 68"/>
            <p:cNvSpPr/>
            <p:nvPr/>
          </p:nvSpPr>
          <p:spPr>
            <a:xfrm rot="8312785">
              <a:off x="7550571" y="5315568"/>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Stored Data 69"/>
            <p:cNvSpPr/>
            <p:nvPr/>
          </p:nvSpPr>
          <p:spPr>
            <a:xfrm rot="8312785">
              <a:off x="7972929" y="5319274"/>
              <a:ext cx="234770" cy="102307"/>
            </a:xfrm>
            <a:prstGeom prst="flowChartOnlineStorage">
              <a:avLst/>
            </a:prstGeom>
            <a:solidFill>
              <a:srgbClr val="C54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ight Arrow 70"/>
          <p:cNvSpPr/>
          <p:nvPr/>
        </p:nvSpPr>
        <p:spPr>
          <a:xfrm>
            <a:off x="3805762" y="3285284"/>
            <a:ext cx="429768" cy="228600"/>
          </a:xfrm>
          <a:prstGeom prst="rightArrow">
            <a:avLst>
              <a:gd name="adj1" fmla="val 50000"/>
              <a:gd name="adj2" fmla="val 46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mass spectrome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891" y="1839337"/>
            <a:ext cx="4481717" cy="3017992"/>
          </a:xfrm>
          <a:prstGeom prst="rect">
            <a:avLst/>
          </a:prstGeom>
          <a:noFill/>
          <a:extLst>
            <a:ext uri="{909E8E84-426E-40DD-AFC4-6F175D3DCCD1}">
              <a14:hiddenFill xmlns:a14="http://schemas.microsoft.com/office/drawing/2010/main">
                <a:solidFill>
                  <a:srgbClr val="FFFFFF"/>
                </a:solidFill>
              </a14:hiddenFill>
            </a:ext>
          </a:extLst>
        </p:spPr>
      </p:pic>
      <p:pic>
        <p:nvPicPr>
          <p:cNvPr id="73"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964" r="-1" b="10264"/>
          <a:stretch/>
        </p:blipFill>
        <p:spPr>
          <a:xfrm>
            <a:off x="2631227" y="4499464"/>
            <a:ext cx="3474720" cy="2257727"/>
          </a:xfrm>
        </p:spPr>
      </p:pic>
    </p:spTree>
    <p:extLst>
      <p:ext uri="{BB962C8B-B14F-4D97-AF65-F5344CB8AC3E}">
        <p14:creationId xmlns:p14="http://schemas.microsoft.com/office/powerpoint/2010/main" val="284200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a:hlinkClick r:id="rId2"/>
              </a:rPr>
              <a:t>http://</a:t>
            </a:r>
            <a:r>
              <a:rPr lang="en-US" sz="1200" dirty="0" smtClean="0">
                <a:hlinkClick r:id="rId2"/>
              </a:rPr>
              <a:t>soliris.net/resources/images/consq-hemolysis-bg.jpg</a:t>
            </a:r>
            <a:endParaRPr lang="en-US" sz="1200" dirty="0" smtClean="0"/>
          </a:p>
          <a:p>
            <a:pPr marL="0" indent="0">
              <a:buNone/>
            </a:pPr>
            <a:r>
              <a:rPr lang="en-US" sz="1200" dirty="0">
                <a:hlinkClick r:id="rId3"/>
              </a:rPr>
              <a:t>https://</a:t>
            </a:r>
            <a:r>
              <a:rPr lang="en-US" sz="1200" dirty="0" smtClean="0">
                <a:hlinkClick r:id="rId3"/>
              </a:rPr>
              <a:t>openi.nlm.nih.gov/detailedresult.php?img=PMC2715191_omcl0101_0015_fig001&amp;req=4</a:t>
            </a:r>
            <a:endParaRPr lang="en-US" sz="1200" dirty="0" smtClean="0"/>
          </a:p>
          <a:p>
            <a:pPr marL="0" indent="0">
              <a:buNone/>
            </a:pPr>
            <a:r>
              <a:rPr lang="en-US" sz="1200" dirty="0">
                <a:hlinkClick r:id="rId4"/>
              </a:rPr>
              <a:t>http://intranet.tdmu.edu.ua/data/kafedra/internal/chemistry/classes_stud/en/stomat/ptn/2/03.%20introduction%20to%20%20metabolism.%</a:t>
            </a:r>
            <a:r>
              <a:rPr lang="en-US" sz="1200" dirty="0" smtClean="0">
                <a:hlinkClick r:id="rId4"/>
              </a:rPr>
              <a:t>20investigation%20of%20aerobic%20and%20anaerobic%20oxidation%20of%20glucose.htm</a:t>
            </a:r>
            <a:endParaRPr lang="en-US" sz="1200" dirty="0" smtClean="0"/>
          </a:p>
          <a:p>
            <a:pPr marL="0" indent="0">
              <a:buNone/>
            </a:pPr>
            <a:r>
              <a:rPr lang="en-US" sz="1200" dirty="0">
                <a:hlinkClick r:id="rId5"/>
              </a:rPr>
              <a:t>http://geneticsandpublichealth.com/2016/06/05/glucose-6-phosphate-dehydrogenase-deficiency</a:t>
            </a:r>
            <a:r>
              <a:rPr lang="en-US" sz="1200" dirty="0" smtClean="0">
                <a:hlinkClick r:id="rId5"/>
              </a:rPr>
              <a:t>/</a:t>
            </a:r>
            <a:endParaRPr lang="en-US" sz="1200" dirty="0" smtClean="0"/>
          </a:p>
          <a:p>
            <a:pPr marL="0" indent="0">
              <a:buNone/>
            </a:pPr>
            <a:r>
              <a:rPr lang="en-US" sz="1200" dirty="0">
                <a:hlinkClick r:id="rId6"/>
              </a:rPr>
              <a:t>https://www.thediabetescouncil.com/diabetes-and-anemia-are-they-related</a:t>
            </a:r>
            <a:r>
              <a:rPr lang="en-US" sz="1200" dirty="0" smtClean="0">
                <a:hlinkClick r:id="rId6"/>
              </a:rPr>
              <a:t>/</a:t>
            </a:r>
            <a:endParaRPr lang="en-US" sz="1200" dirty="0" smtClean="0"/>
          </a:p>
          <a:p>
            <a:pPr marL="0" indent="0">
              <a:buNone/>
            </a:pPr>
            <a:r>
              <a:rPr lang="en-US" sz="1200" dirty="0">
                <a:hlinkClick r:id="rId7"/>
              </a:rPr>
              <a:t>https://</a:t>
            </a:r>
            <a:r>
              <a:rPr lang="en-US" sz="1200" dirty="0" smtClean="0">
                <a:hlinkClick r:id="rId7"/>
              </a:rPr>
              <a:t>www.researchgate.net/publication/236088554_Review_of_key_knowledge_gaps_in_glucose-6-phosphate_dehydrogenase_deficiency_detection_with_regard_to_the_safe_clinical_deployment_of_8-aminoquinoline_treatment_regimens_A_workshop_report</a:t>
            </a:r>
            <a:endParaRPr lang="en-US" sz="1200" dirty="0" smtClean="0"/>
          </a:p>
          <a:p>
            <a:pPr marL="0" indent="0">
              <a:buNone/>
            </a:pPr>
            <a:endParaRPr lang="en-US" sz="1200" dirty="0" smtClean="0"/>
          </a:p>
          <a:p>
            <a:pPr marL="0" indent="0">
              <a:buNone/>
            </a:pPr>
            <a:endParaRPr lang="en-US" sz="1200" dirty="0" smtClean="0"/>
          </a:p>
          <a:p>
            <a:pPr marL="0" indent="0">
              <a:buNone/>
            </a:pPr>
            <a:endParaRPr lang="en-US" sz="1200" dirty="0" smtClean="0"/>
          </a:p>
          <a:p>
            <a:pPr marL="0" indent="0">
              <a:buNone/>
            </a:pPr>
            <a:endParaRPr lang="en-US" sz="1200" dirty="0"/>
          </a:p>
        </p:txBody>
      </p:sp>
    </p:spTree>
    <p:extLst>
      <p:ext uri="{BB962C8B-B14F-4D97-AF65-F5344CB8AC3E}">
        <p14:creationId xmlns:p14="http://schemas.microsoft.com/office/powerpoint/2010/main" val="832787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8020"/>
            <a:ext cx="9144000" cy="1325563"/>
          </a:xfrm>
        </p:spPr>
        <p:txBody>
          <a:bodyPr>
            <a:normAutofit/>
          </a:bodyPr>
          <a:lstStyle/>
          <a:p>
            <a:pPr algn="ctr"/>
            <a:r>
              <a:rPr lang="en-US" sz="3200" b="1" dirty="0" smtClean="0">
                <a:solidFill>
                  <a:schemeClr val="bg1"/>
                </a:solidFill>
                <a:latin typeface="Arial" panose="020B0604020202020204" pitchFamily="34" charset="0"/>
                <a:cs typeface="Arial" panose="020B0604020202020204" pitchFamily="34" charset="0"/>
              </a:rPr>
              <a:t>How do Cells Become Oxygen-Stressed?</a:t>
            </a:r>
            <a:endParaRPr lang="en-US" sz="3200" b="1" dirty="0">
              <a:solidFill>
                <a:schemeClr val="bg1"/>
              </a:solidFill>
              <a:latin typeface="Arial" panose="020B0604020202020204" pitchFamily="34" charset="0"/>
              <a:cs typeface="Arial" panose="020B0604020202020204" pitchFamily="34" charset="0"/>
            </a:endParaRPr>
          </a:p>
        </p:txBody>
      </p:sp>
      <p:pic>
        <p:nvPicPr>
          <p:cNvPr id="3074" name="Picture 2" descr="Major pathways of reactive oxygen species generation and metabolism. Superoxide can be generated by specialized enzymes, such as the xanthine or NADPH oxidases, or as a by-product of cellular metabolism, particularly the mitochondrial electron transport chain. Superoxide dismutase then converts the superoxide to hydrogen peroxide which has to be rapidly removed from the system. This is generally achieved by catalase or peroxidases, such as the glutathione peroxidases which use reduced glutathione (GSH) as the electron dono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62" t="1049" r="835" b="851"/>
          <a:stretch/>
        </p:blipFill>
        <p:spPr bwMode="auto">
          <a:xfrm>
            <a:off x="192056" y="1638299"/>
            <a:ext cx="4241831"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1062" y="1828800"/>
            <a:ext cx="1228725" cy="809626"/>
          </a:xfrm>
          <a:prstGeom prst="rect">
            <a:avLst/>
          </a:prstGeom>
          <a:solidFill>
            <a:srgbClr val="4F38F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5532437"/>
            <a:ext cx="42195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bg1"/>
                </a:solidFill>
                <a:latin typeface="Arial" panose="020B0604020202020204" pitchFamily="34" charset="0"/>
                <a:cs typeface="Arial" panose="020B0604020202020204" pitchFamily="34" charset="0"/>
              </a:rPr>
              <a:t>No Build-up of </a:t>
            </a:r>
            <a:r>
              <a:rPr lang="en-US" sz="2400" b="1" dirty="0" smtClean="0">
                <a:solidFill>
                  <a:schemeClr val="bg1"/>
                </a:solidFill>
                <a:latin typeface="Arial" panose="020B0604020202020204" pitchFamily="34" charset="0"/>
                <a:cs typeface="Arial" panose="020B0604020202020204" pitchFamily="34" charset="0"/>
              </a:rPr>
              <a:t>Reactive Oxygen Species</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2862" y="2048947"/>
            <a:ext cx="838200" cy="369332"/>
          </a:xfrm>
          <a:prstGeom prst="rect">
            <a:avLst/>
          </a:prstGeom>
          <a:noFill/>
        </p:spPr>
        <p:txBody>
          <a:bodyPr wrap="square" rtlCol="0">
            <a:spAutoFit/>
          </a:bodyPr>
          <a:lstStyle/>
          <a:p>
            <a:r>
              <a:rPr lang="en-US" b="1" dirty="0" smtClean="0">
                <a:solidFill>
                  <a:srgbClr val="4F38F8"/>
                </a:solidFill>
                <a:latin typeface="Arial" panose="020B0604020202020204" pitchFamily="34" charset="0"/>
                <a:cs typeface="Arial" panose="020B0604020202020204" pitchFamily="34" charset="0"/>
              </a:rPr>
              <a:t>G6PD</a:t>
            </a:r>
            <a:endParaRPr lang="en-US" dirty="0"/>
          </a:p>
        </p:txBody>
      </p:sp>
      <p:pic>
        <p:nvPicPr>
          <p:cNvPr id="8" name="Picture 2" descr="Major pathways of reactive oxygen species generation and metabolism. Superoxide can be generated by specialized enzymes, such as the xanthine or NADPH oxidases, or as a by-product of cellular metabolism, particularly the mitochondrial electron transport chain. Superoxide dismutase then converts the superoxide to hydrogen peroxide which has to be rapidly removed from the system. This is generally achieved by catalase or peroxidases, such as the glutathione peroxidases which use reduced glutathione (GSH) as the electron donor."/>
          <p:cNvPicPr>
            <a:picLocks noChangeAspect="1" noChangeArrowheads="1"/>
          </p:cNvPicPr>
          <p:nvPr/>
        </p:nvPicPr>
        <p:blipFill rotWithShape="1">
          <a:blip r:embed="rId2">
            <a:extLst>
              <a:ext uri="{28A0092B-C50C-407E-A947-70E740481C1C}">
                <a14:useLocalDpi xmlns:a14="http://schemas.microsoft.com/office/drawing/2010/main" val="0"/>
              </a:ext>
            </a:extLst>
          </a:blip>
          <a:srcRect l="1462" t="1049" r="835" b="851"/>
          <a:stretch/>
        </p:blipFill>
        <p:spPr bwMode="auto">
          <a:xfrm>
            <a:off x="4648200" y="1638299"/>
            <a:ext cx="4457700" cy="3933825"/>
          </a:xfrm>
          <a:prstGeom prst="rect">
            <a:avLst/>
          </a:prstGeom>
          <a:noFill/>
          <a:extLst>
            <a:ext uri="{909E8E84-426E-40DD-AFC4-6F175D3DCCD1}">
              <a14:hiddenFill xmlns:a14="http://schemas.microsoft.com/office/drawing/2010/main">
                <a:solidFill>
                  <a:srgbClr val="FFFFFF"/>
                </a:solidFill>
              </a14:hiddenFill>
            </a:ext>
          </a:extLst>
        </p:spPr>
      </p:pic>
      <p:sp>
        <p:nvSpPr>
          <p:cNvPr id="10" name="Curved Down Arrow 9"/>
          <p:cNvSpPr/>
          <p:nvPr/>
        </p:nvSpPr>
        <p:spPr>
          <a:xfrm rot="20307520">
            <a:off x="501297" y="1651015"/>
            <a:ext cx="676275" cy="342901"/>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4757737" y="2048947"/>
            <a:ext cx="838200" cy="369332"/>
          </a:xfrm>
          <a:prstGeom prst="rect">
            <a:avLst/>
          </a:prstGeom>
          <a:noFill/>
        </p:spPr>
        <p:txBody>
          <a:bodyPr wrap="square" rtlCol="0">
            <a:spAutoFit/>
          </a:bodyPr>
          <a:lstStyle/>
          <a:p>
            <a:r>
              <a:rPr lang="en-US" b="1" dirty="0" smtClean="0">
                <a:solidFill>
                  <a:srgbClr val="4F38F8"/>
                </a:solidFill>
                <a:latin typeface="Arial" panose="020B0604020202020204" pitchFamily="34" charset="0"/>
                <a:cs typeface="Arial" panose="020B0604020202020204" pitchFamily="34" charset="0"/>
              </a:rPr>
              <a:t>G6PD</a:t>
            </a:r>
            <a:endParaRPr lang="en-US" dirty="0"/>
          </a:p>
        </p:txBody>
      </p:sp>
      <p:sp>
        <p:nvSpPr>
          <p:cNvPr id="14" name="Curved Down Arrow 13"/>
          <p:cNvSpPr/>
          <p:nvPr/>
        </p:nvSpPr>
        <p:spPr>
          <a:xfrm rot="20307520">
            <a:off x="5056453" y="1634088"/>
            <a:ext cx="676275" cy="342901"/>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Multiply 11"/>
          <p:cNvSpPr/>
          <p:nvPr/>
        </p:nvSpPr>
        <p:spPr>
          <a:xfrm rot="3394414">
            <a:off x="4805197" y="1511236"/>
            <a:ext cx="993156" cy="39711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rot="5400000">
            <a:off x="4307425" y="2236252"/>
            <a:ext cx="5181597" cy="288079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4471988" y="5525002"/>
            <a:ext cx="46720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bg1"/>
                </a:solidFill>
                <a:latin typeface="Arial" panose="020B0604020202020204" pitchFamily="34" charset="0"/>
                <a:cs typeface="Arial" panose="020B0604020202020204" pitchFamily="34" charset="0"/>
              </a:rPr>
              <a:t>G6PD deficiency </a:t>
            </a:r>
            <a:r>
              <a:rPr lang="en-US" sz="20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20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Build-up of </a:t>
            </a:r>
            <a:r>
              <a:rPr lang="en-US" sz="20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reactive oxygen species</a:t>
            </a:r>
            <a:endParaRPr lang="en-US" sz="20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6414720" y="1538834"/>
            <a:ext cx="624256" cy="381789"/>
          </a:xfrm>
          <a:prstGeom prst="rect">
            <a:avLst/>
          </a:prstGeom>
          <a:solidFill>
            <a:srgbClr val="3CF45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19611" y="1123984"/>
            <a:ext cx="4624389" cy="5689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78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430"/>
            <a:ext cx="9144000" cy="1325563"/>
          </a:xfrm>
        </p:spPr>
        <p:txBody>
          <a:bodyPr>
            <a:normAutofit/>
          </a:bodyPr>
          <a:lstStyle/>
          <a:p>
            <a:pPr algn="ctr"/>
            <a:r>
              <a:rPr lang="en-US" sz="2900" b="1" dirty="0" smtClean="0">
                <a:solidFill>
                  <a:schemeClr val="bg1"/>
                </a:solidFill>
                <a:latin typeface="Arial" panose="020B0604020202020204" pitchFamily="34" charset="0"/>
                <a:cs typeface="Arial" panose="020B0604020202020204" pitchFamily="34" charset="0"/>
              </a:rPr>
              <a:t>What is the function of normal G6PD?</a:t>
            </a:r>
            <a:endParaRPr lang="en-US" sz="2900" b="1"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863573" y="1615129"/>
            <a:ext cx="7585102" cy="1189985"/>
            <a:chOff x="2187548" y="1466540"/>
            <a:chExt cx="5965849" cy="753203"/>
          </a:xfrm>
        </p:grpSpPr>
        <p:sp>
          <p:nvSpPr>
            <p:cNvPr id="4" name="Rectangle 3"/>
            <p:cNvSpPr/>
            <p:nvPr/>
          </p:nvSpPr>
          <p:spPr>
            <a:xfrm>
              <a:off x="3102128" y="1466540"/>
              <a:ext cx="1785541" cy="214288"/>
            </a:xfrm>
            <a:prstGeom prst="rect">
              <a:avLst/>
            </a:prstGeom>
            <a:noFill/>
          </p:spPr>
          <p:txBody>
            <a:bodyPr wrap="none">
              <a:spAutoFit/>
            </a:bodyPr>
            <a:lstStyle/>
            <a:p>
              <a:r>
                <a:rPr lang="en-US" sz="1600" b="1" dirty="0">
                  <a:solidFill>
                    <a:srgbClr val="E96192"/>
                  </a:solidFill>
                  <a:latin typeface="Arial" panose="020B0604020202020204" pitchFamily="34" charset="0"/>
                  <a:cs typeface="Arial" panose="020B0604020202020204" pitchFamily="34" charset="0"/>
                </a:rPr>
                <a:t> NAD binding domain</a:t>
              </a:r>
              <a:endParaRPr lang="en-US" sz="1600" dirty="0">
                <a:solidFill>
                  <a:srgbClr val="E96192"/>
                </a:solidFill>
                <a:latin typeface="Arial" panose="020B0604020202020204" pitchFamily="34" charset="0"/>
                <a:cs typeface="Arial" panose="020B0604020202020204" pitchFamily="34" charset="0"/>
              </a:endParaRPr>
            </a:p>
          </p:txBody>
        </p:sp>
        <p:sp>
          <p:nvSpPr>
            <p:cNvPr id="5" name="Rectangle 4"/>
            <p:cNvSpPr/>
            <p:nvPr/>
          </p:nvSpPr>
          <p:spPr>
            <a:xfrm>
              <a:off x="5616755" y="1466540"/>
              <a:ext cx="1563641" cy="214288"/>
            </a:xfrm>
            <a:prstGeom prst="rect">
              <a:avLst/>
            </a:prstGeom>
            <a:noFill/>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C-terminal domain</a:t>
              </a:r>
              <a:endParaRPr lang="en-US" sz="1600" dirty="0">
                <a:solidFill>
                  <a:schemeClr val="accent6"/>
                </a:solidFill>
                <a:latin typeface="Arial" panose="020B0604020202020204" pitchFamily="34" charset="0"/>
                <a:cs typeface="Arial" panose="020B0604020202020204" pitchFamily="34" charset="0"/>
              </a:endParaRPr>
            </a:p>
          </p:txBody>
        </p:sp>
        <p:sp>
          <p:nvSpPr>
            <p:cNvPr id="6" name="Rounded Rectangle 5"/>
            <p:cNvSpPr/>
            <p:nvPr/>
          </p:nvSpPr>
          <p:spPr>
            <a:xfrm>
              <a:off x="2187548" y="1869528"/>
              <a:ext cx="5965849" cy="3502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7" name="Rounded Rectangle 6"/>
            <p:cNvSpPr/>
            <p:nvPr/>
          </p:nvSpPr>
          <p:spPr>
            <a:xfrm>
              <a:off x="3162071" y="1869526"/>
              <a:ext cx="1553777" cy="350217"/>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050" dirty="0"/>
            </a:p>
          </p:txBody>
        </p:sp>
        <p:sp>
          <p:nvSpPr>
            <p:cNvPr id="8" name="Rounded Rectangle 7"/>
            <p:cNvSpPr/>
            <p:nvPr/>
          </p:nvSpPr>
          <p:spPr>
            <a:xfrm>
              <a:off x="4827231" y="1869526"/>
              <a:ext cx="3183784" cy="350217"/>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sp>
        <p:nvSpPr>
          <p:cNvPr id="10" name="TextBox 9"/>
          <p:cNvSpPr txBox="1"/>
          <p:nvPr/>
        </p:nvSpPr>
        <p:spPr>
          <a:xfrm>
            <a:off x="3223078" y="3347555"/>
            <a:ext cx="2468880" cy="3139321"/>
          </a:xfrm>
          <a:prstGeom prst="rect">
            <a:avLst/>
          </a:prstGeom>
          <a:ln>
            <a:solidFill>
              <a:schemeClr val="dk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Molecular Functions</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NADP Binding</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456879" y="3347555"/>
            <a:ext cx="2240599" cy="3139321"/>
          </a:xfrm>
          <a:prstGeom prst="rect">
            <a:avLst/>
          </a:prstGeom>
          <a:noFill/>
          <a:ln>
            <a:solidFill>
              <a:schemeClr val="dk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Arial" panose="020B0604020202020204" pitchFamily="34" charset="0"/>
                <a:cs typeface="Arial" panose="020B0604020202020204" pitchFamily="34" charset="0"/>
              </a:rPr>
              <a:t>Cellular Component</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Cytoplasm </a:t>
            </a:r>
          </a:p>
          <a:p>
            <a:endParaRPr lang="en-US" dirty="0">
              <a:latin typeface="Arial" panose="020B0604020202020204" pitchFamily="34" charset="0"/>
              <a:cs typeface="Arial" panose="020B0604020202020204" pitchFamily="34" charset="0"/>
            </a:endParaRPr>
          </a:p>
        </p:txBody>
      </p:sp>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47" y="3972067"/>
            <a:ext cx="2157831" cy="18545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113906" y="3347555"/>
            <a:ext cx="2751257" cy="3139321"/>
          </a:xfrm>
          <a:prstGeom prst="rect">
            <a:avLst/>
          </a:prstGeom>
          <a:ln>
            <a:solidFill>
              <a:schemeClr val="dk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Arial" panose="020B0604020202020204" pitchFamily="34" charset="0"/>
                <a:cs typeface="Arial" panose="020B0604020202020204" pitchFamily="34" charset="0"/>
              </a:rPr>
              <a:t>Biological Process</a:t>
            </a:r>
            <a:endParaRPr lang="en-US" dirty="0">
              <a:solidFill>
                <a:schemeClr val="tx1"/>
              </a:solidFill>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a:p>
            <a:pPr algn="ctr"/>
            <a:endParaRPr lang="en-US" b="1" dirty="0" smtClean="0">
              <a:solidFill>
                <a:schemeClr val="bg1"/>
              </a:solidFill>
              <a:latin typeface="Arial" panose="020B0604020202020204" pitchFamily="34" charset="0"/>
              <a:cs typeface="Arial" panose="020B0604020202020204" pitchFamily="34" charset="0"/>
            </a:endParaRPr>
          </a:p>
          <a:p>
            <a:pPr algn="ctr"/>
            <a:r>
              <a:rPr lang="en-US" b="1" dirty="0" smtClean="0">
                <a:solidFill>
                  <a:schemeClr val="bg1"/>
                </a:solidFill>
                <a:latin typeface="Arial" panose="020B0604020202020204" pitchFamily="34" charset="0"/>
                <a:cs typeface="Arial" panose="020B0604020202020204" pitchFamily="34" charset="0"/>
              </a:rPr>
              <a:t>NADP Metabolism</a:t>
            </a:r>
            <a:endParaRPr lang="en-US" b="1" dirty="0">
              <a:solidFill>
                <a:schemeClr val="bg1"/>
              </a:solidFill>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254604" y="2205294"/>
            <a:ext cx="53816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smtClean="0">
                <a:latin typeface="Arial" panose="020B0604020202020204" pitchFamily="34" charset="0"/>
                <a:cs typeface="Arial" panose="020B0604020202020204" pitchFamily="34" charset="0"/>
              </a:rPr>
              <a:t>X</a:t>
            </a:r>
            <a:endParaRPr lang="en-US" sz="3600" b="1" dirty="0">
              <a:latin typeface="Arial" panose="020B0604020202020204" pitchFamily="34" charset="0"/>
              <a:cs typeface="Arial" panose="020B0604020202020204" pitchFamily="34" charset="0"/>
            </a:endParaRPr>
          </a:p>
        </p:txBody>
      </p:sp>
      <p:pic>
        <p:nvPicPr>
          <p:cNvPr id="1028" name="Picture 4" descr="Image result for nadp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694" y="3716887"/>
            <a:ext cx="2032611" cy="2209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adp metabolism"/>
          <p:cNvPicPr>
            <a:picLocks noChangeAspect="1" noChangeArrowheads="1"/>
          </p:cNvPicPr>
          <p:nvPr/>
        </p:nvPicPr>
        <p:blipFill rotWithShape="1">
          <a:blip r:embed="rId4">
            <a:extLst>
              <a:ext uri="{28A0092B-C50C-407E-A947-70E740481C1C}">
                <a14:useLocalDpi xmlns:a14="http://schemas.microsoft.com/office/drawing/2010/main" val="0"/>
              </a:ext>
            </a:extLst>
          </a:blip>
          <a:srcRect l="2335" t="3219" r="2325" b="3544"/>
          <a:stretch/>
        </p:blipFill>
        <p:spPr bwMode="auto">
          <a:xfrm>
            <a:off x="6165731" y="3966244"/>
            <a:ext cx="2647605" cy="149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00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6959" y="1333500"/>
            <a:ext cx="7226440" cy="5079001"/>
            <a:chOff x="1552173" y="1276897"/>
            <a:chExt cx="5911193" cy="4230729"/>
          </a:xfrm>
        </p:grpSpPr>
        <p:grpSp>
          <p:nvGrpSpPr>
            <p:cNvPr id="60" name="Group 59"/>
            <p:cNvGrpSpPr/>
            <p:nvPr/>
          </p:nvGrpSpPr>
          <p:grpSpPr>
            <a:xfrm>
              <a:off x="2878707" y="1276897"/>
              <a:ext cx="3776712" cy="300082"/>
              <a:chOff x="3730779" y="542564"/>
              <a:chExt cx="5035617" cy="400108"/>
            </a:xfrm>
          </p:grpSpPr>
          <p:sp>
            <p:nvSpPr>
              <p:cNvPr id="7" name="Rectangle 6"/>
              <p:cNvSpPr/>
              <p:nvPr/>
            </p:nvSpPr>
            <p:spPr>
              <a:xfrm>
                <a:off x="3730779" y="542564"/>
                <a:ext cx="2287379" cy="400108"/>
              </a:xfrm>
              <a:prstGeom prst="rect">
                <a:avLst/>
              </a:prstGeom>
              <a:noFill/>
            </p:spPr>
            <p:txBody>
              <a:bodyPr wrap="none">
                <a:spAutoFit/>
              </a:bodyPr>
              <a:lstStyle/>
              <a:p>
                <a:r>
                  <a:rPr lang="en-US" sz="1350" b="1" dirty="0">
                    <a:solidFill>
                      <a:srgbClr val="E96192"/>
                    </a:solidFill>
                  </a:rPr>
                  <a:t> NAD binding domain</a:t>
                </a:r>
                <a:endParaRPr lang="en-US" sz="1350" dirty="0">
                  <a:solidFill>
                    <a:srgbClr val="E96192"/>
                  </a:solidFill>
                </a:endParaRPr>
              </a:p>
            </p:txBody>
          </p:sp>
          <p:sp>
            <p:nvSpPr>
              <p:cNvPr id="8" name="Rectangle 7"/>
              <p:cNvSpPr/>
              <p:nvPr/>
            </p:nvSpPr>
            <p:spPr>
              <a:xfrm>
                <a:off x="6731907" y="542564"/>
                <a:ext cx="2034489" cy="400108"/>
              </a:xfrm>
              <a:prstGeom prst="rect">
                <a:avLst/>
              </a:prstGeom>
              <a:noFill/>
            </p:spPr>
            <p:txBody>
              <a:bodyPr wrap="none">
                <a:spAutoFit/>
              </a:bodyPr>
              <a:lstStyle/>
              <a:p>
                <a:r>
                  <a:rPr lang="en-US" sz="1350" b="1" dirty="0">
                    <a:solidFill>
                      <a:schemeClr val="accent6"/>
                    </a:solidFill>
                  </a:rPr>
                  <a:t>C-terminal domain</a:t>
                </a:r>
                <a:endParaRPr lang="en-US" sz="1350" dirty="0">
                  <a:solidFill>
                    <a:schemeClr val="accent6"/>
                  </a:solidFill>
                </a:endParaRPr>
              </a:p>
            </p:txBody>
          </p:sp>
        </p:grpSp>
        <p:sp>
          <p:nvSpPr>
            <p:cNvPr id="4" name="Rounded Rectangle 3"/>
            <p:cNvSpPr/>
            <p:nvPr/>
          </p:nvSpPr>
          <p:spPr>
            <a:xfrm>
              <a:off x="2583329" y="1723400"/>
              <a:ext cx="4880036" cy="2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9" name="Rounded Rectangle 8"/>
            <p:cNvSpPr/>
            <p:nvPr/>
          </p:nvSpPr>
          <p:spPr>
            <a:xfrm>
              <a:off x="3380484" y="1723398"/>
              <a:ext cx="1270982" cy="291725"/>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t>65- 240</a:t>
              </a:r>
            </a:p>
          </p:txBody>
        </p:sp>
        <p:sp>
          <p:nvSpPr>
            <p:cNvPr id="10" name="Rounded Rectangle 9"/>
            <p:cNvSpPr/>
            <p:nvPr/>
          </p:nvSpPr>
          <p:spPr>
            <a:xfrm>
              <a:off x="4742577" y="1723398"/>
              <a:ext cx="2604320" cy="291725"/>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2" name="TextBox 11"/>
            <p:cNvSpPr txBox="1"/>
            <p:nvPr/>
          </p:nvSpPr>
          <p:spPr>
            <a:xfrm>
              <a:off x="1663828" y="1767244"/>
              <a:ext cx="630579" cy="249964"/>
            </a:xfrm>
            <a:prstGeom prst="rect">
              <a:avLst/>
            </a:prstGeom>
            <a:noFill/>
          </p:spPr>
          <p:txBody>
            <a:bodyPr wrap="square" rtlCol="0">
              <a:spAutoFit/>
            </a:bodyPr>
            <a:lstStyle/>
            <a:p>
              <a:r>
                <a:rPr lang="en-US" sz="1350" b="1" dirty="0"/>
                <a:t>Humans</a:t>
              </a:r>
            </a:p>
          </p:txBody>
        </p:sp>
        <p:sp>
          <p:nvSpPr>
            <p:cNvPr id="16" name="Rounded Rectangle 15"/>
            <p:cNvSpPr/>
            <p:nvPr/>
          </p:nvSpPr>
          <p:spPr>
            <a:xfrm>
              <a:off x="2583329" y="2277590"/>
              <a:ext cx="4880036" cy="2965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7" name="Rounded Rectangle 16"/>
            <p:cNvSpPr/>
            <p:nvPr/>
          </p:nvSpPr>
          <p:spPr>
            <a:xfrm>
              <a:off x="2971504" y="2277588"/>
              <a:ext cx="1274640" cy="296528"/>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t>35-210</a:t>
              </a:r>
              <a:endParaRPr lang="en-US" sz="1350" dirty="0"/>
            </a:p>
          </p:txBody>
        </p:sp>
        <p:sp>
          <p:nvSpPr>
            <p:cNvPr id="18" name="Rounded Rectangle 17"/>
            <p:cNvSpPr/>
            <p:nvPr/>
          </p:nvSpPr>
          <p:spPr>
            <a:xfrm>
              <a:off x="4332219" y="2279213"/>
              <a:ext cx="2604320" cy="294903"/>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9" name="TextBox 18"/>
            <p:cNvSpPr txBox="1"/>
            <p:nvPr/>
          </p:nvSpPr>
          <p:spPr>
            <a:xfrm>
              <a:off x="1793024" y="2320043"/>
              <a:ext cx="501384" cy="230736"/>
            </a:xfrm>
            <a:prstGeom prst="rect">
              <a:avLst/>
            </a:prstGeom>
            <a:noFill/>
          </p:spPr>
          <p:txBody>
            <a:bodyPr wrap="square" rtlCol="0">
              <a:spAutoFit/>
            </a:bodyPr>
            <a:lstStyle/>
            <a:p>
              <a:r>
                <a:rPr lang="en-US" sz="1200" dirty="0"/>
                <a:t>Mouse</a:t>
              </a:r>
            </a:p>
          </p:txBody>
        </p:sp>
        <p:sp>
          <p:nvSpPr>
            <p:cNvPr id="23" name="Rounded Rectangle 22"/>
            <p:cNvSpPr/>
            <p:nvPr/>
          </p:nvSpPr>
          <p:spPr>
            <a:xfrm>
              <a:off x="2583330" y="2849361"/>
              <a:ext cx="4880036" cy="2886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4" name="Rounded Rectangle 23"/>
            <p:cNvSpPr/>
            <p:nvPr/>
          </p:nvSpPr>
          <p:spPr>
            <a:xfrm>
              <a:off x="3112793" y="2849360"/>
              <a:ext cx="1298103" cy="288644"/>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t>43-218</a:t>
              </a:r>
              <a:endParaRPr lang="en-US" sz="1350" dirty="0"/>
            </a:p>
          </p:txBody>
        </p:sp>
        <p:sp>
          <p:nvSpPr>
            <p:cNvPr id="25" name="Rounded Rectangle 24"/>
            <p:cNvSpPr/>
            <p:nvPr/>
          </p:nvSpPr>
          <p:spPr>
            <a:xfrm>
              <a:off x="4505047" y="2849361"/>
              <a:ext cx="2564928" cy="288644"/>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6" name="TextBox 25"/>
            <p:cNvSpPr txBox="1"/>
            <p:nvPr/>
          </p:nvSpPr>
          <p:spPr>
            <a:xfrm>
              <a:off x="1678133" y="2887871"/>
              <a:ext cx="616275" cy="230736"/>
            </a:xfrm>
            <a:prstGeom prst="rect">
              <a:avLst/>
            </a:prstGeom>
            <a:noFill/>
          </p:spPr>
          <p:txBody>
            <a:bodyPr wrap="square" rtlCol="0">
              <a:spAutoFit/>
            </a:bodyPr>
            <a:lstStyle/>
            <a:p>
              <a:r>
                <a:rPr lang="en-US" sz="1200" dirty="0"/>
                <a:t>Zebrafish</a:t>
              </a:r>
            </a:p>
          </p:txBody>
        </p:sp>
        <p:sp>
          <p:nvSpPr>
            <p:cNvPr id="20" name="Rectangle 19"/>
            <p:cNvSpPr/>
            <p:nvPr/>
          </p:nvSpPr>
          <p:spPr>
            <a:xfrm>
              <a:off x="5273178" y="1763636"/>
              <a:ext cx="639919" cy="253916"/>
            </a:xfrm>
            <a:prstGeom prst="rect">
              <a:avLst/>
            </a:prstGeom>
          </p:spPr>
          <p:txBody>
            <a:bodyPr wrap="none">
              <a:spAutoFit/>
            </a:bodyPr>
            <a:lstStyle/>
            <a:p>
              <a:pPr algn="ctr"/>
              <a:r>
                <a:rPr lang="en-US" sz="1050" dirty="0"/>
                <a:t>242-540</a:t>
              </a:r>
            </a:p>
          </p:txBody>
        </p:sp>
        <p:sp>
          <p:nvSpPr>
            <p:cNvPr id="21" name="Rectangle 20"/>
            <p:cNvSpPr/>
            <p:nvPr/>
          </p:nvSpPr>
          <p:spPr>
            <a:xfrm>
              <a:off x="5024244" y="2326278"/>
              <a:ext cx="639919" cy="253916"/>
            </a:xfrm>
            <a:prstGeom prst="rect">
              <a:avLst/>
            </a:prstGeom>
          </p:spPr>
          <p:txBody>
            <a:bodyPr wrap="none">
              <a:spAutoFit/>
            </a:bodyPr>
            <a:lstStyle/>
            <a:p>
              <a:pPr algn="ctr"/>
              <a:r>
                <a:rPr lang="en-US" sz="1050" dirty="0"/>
                <a:t>212-510</a:t>
              </a:r>
              <a:endParaRPr lang="en-US" sz="1350" dirty="0"/>
            </a:p>
          </p:txBody>
        </p:sp>
        <p:sp>
          <p:nvSpPr>
            <p:cNvPr id="29" name="Rectangle 28"/>
            <p:cNvSpPr/>
            <p:nvPr/>
          </p:nvSpPr>
          <p:spPr>
            <a:xfrm>
              <a:off x="5045395" y="2878265"/>
              <a:ext cx="639919" cy="253916"/>
            </a:xfrm>
            <a:prstGeom prst="rect">
              <a:avLst/>
            </a:prstGeom>
          </p:spPr>
          <p:txBody>
            <a:bodyPr wrap="none">
              <a:spAutoFit/>
            </a:bodyPr>
            <a:lstStyle/>
            <a:p>
              <a:pPr algn="ctr"/>
              <a:r>
                <a:rPr lang="en-US" sz="1050" dirty="0"/>
                <a:t>220-518</a:t>
              </a:r>
              <a:endParaRPr lang="en-US" sz="1350" dirty="0"/>
            </a:p>
          </p:txBody>
        </p:sp>
        <p:sp>
          <p:nvSpPr>
            <p:cNvPr id="31" name="Rounded Rectangle 30"/>
            <p:cNvSpPr/>
            <p:nvPr/>
          </p:nvSpPr>
          <p:spPr>
            <a:xfrm>
              <a:off x="2583330" y="3429711"/>
              <a:ext cx="4880036" cy="2886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2" name="Rounded Rectangle 31"/>
            <p:cNvSpPr/>
            <p:nvPr/>
          </p:nvSpPr>
          <p:spPr>
            <a:xfrm>
              <a:off x="3048757" y="3429118"/>
              <a:ext cx="1238027" cy="289235"/>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t>39-214</a:t>
              </a:r>
              <a:endParaRPr lang="en-US" sz="1350" dirty="0"/>
            </a:p>
          </p:txBody>
        </p:sp>
        <p:sp>
          <p:nvSpPr>
            <p:cNvPr id="33" name="Rounded Rectangle 32"/>
            <p:cNvSpPr/>
            <p:nvPr/>
          </p:nvSpPr>
          <p:spPr>
            <a:xfrm>
              <a:off x="4363475" y="3429118"/>
              <a:ext cx="2604320" cy="289235"/>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4" name="TextBox 33"/>
            <p:cNvSpPr txBox="1"/>
            <p:nvPr/>
          </p:nvSpPr>
          <p:spPr>
            <a:xfrm>
              <a:off x="1756485" y="3460862"/>
              <a:ext cx="537923" cy="230736"/>
            </a:xfrm>
            <a:prstGeom prst="rect">
              <a:avLst/>
            </a:prstGeom>
            <a:noFill/>
          </p:spPr>
          <p:txBody>
            <a:bodyPr wrap="square" rtlCol="0">
              <a:spAutoFit/>
            </a:bodyPr>
            <a:lstStyle/>
            <a:p>
              <a:r>
                <a:rPr lang="en-US" sz="1200" dirty="0"/>
                <a:t>Fruit fly</a:t>
              </a:r>
            </a:p>
          </p:txBody>
        </p:sp>
        <p:sp>
          <p:nvSpPr>
            <p:cNvPr id="35" name="Rectangle 34"/>
            <p:cNvSpPr/>
            <p:nvPr/>
          </p:nvSpPr>
          <p:spPr>
            <a:xfrm>
              <a:off x="5001232" y="3487520"/>
              <a:ext cx="639919" cy="253916"/>
            </a:xfrm>
            <a:prstGeom prst="rect">
              <a:avLst/>
            </a:prstGeom>
          </p:spPr>
          <p:txBody>
            <a:bodyPr wrap="none">
              <a:spAutoFit/>
            </a:bodyPr>
            <a:lstStyle/>
            <a:p>
              <a:pPr algn="ctr"/>
              <a:r>
                <a:rPr lang="en-US" sz="1050" dirty="0"/>
                <a:t>216-515</a:t>
              </a:r>
              <a:endParaRPr lang="en-US" sz="1350" dirty="0"/>
            </a:p>
          </p:txBody>
        </p:sp>
        <p:sp>
          <p:nvSpPr>
            <p:cNvPr id="41" name="Rounded Rectangle 40"/>
            <p:cNvSpPr/>
            <p:nvPr/>
          </p:nvSpPr>
          <p:spPr>
            <a:xfrm>
              <a:off x="2583329" y="4021499"/>
              <a:ext cx="4880036" cy="2809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42" name="Rounded Rectangle 41"/>
            <p:cNvSpPr/>
            <p:nvPr/>
          </p:nvSpPr>
          <p:spPr>
            <a:xfrm>
              <a:off x="3012506" y="4020907"/>
              <a:ext cx="1343400" cy="281583"/>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t>37-216</a:t>
              </a:r>
              <a:endParaRPr lang="en-US" sz="1350" dirty="0"/>
            </a:p>
          </p:txBody>
        </p:sp>
        <p:sp>
          <p:nvSpPr>
            <p:cNvPr id="43" name="Rounded Rectangle 42"/>
            <p:cNvSpPr/>
            <p:nvPr/>
          </p:nvSpPr>
          <p:spPr>
            <a:xfrm>
              <a:off x="4411258" y="4020906"/>
              <a:ext cx="2658717" cy="281584"/>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44" name="TextBox 43"/>
            <p:cNvSpPr txBox="1"/>
            <p:nvPr/>
          </p:nvSpPr>
          <p:spPr>
            <a:xfrm>
              <a:off x="1632248" y="4033101"/>
              <a:ext cx="662160" cy="230736"/>
            </a:xfrm>
            <a:prstGeom prst="rect">
              <a:avLst/>
            </a:prstGeom>
            <a:noFill/>
          </p:spPr>
          <p:txBody>
            <a:bodyPr wrap="square" rtlCol="0">
              <a:spAutoFit/>
            </a:bodyPr>
            <a:lstStyle/>
            <a:p>
              <a:r>
                <a:rPr lang="en-US" sz="1200" dirty="0"/>
                <a:t>C. </a:t>
              </a:r>
              <a:r>
                <a:rPr lang="en-US" sz="1200" dirty="0" err="1"/>
                <a:t>elegans</a:t>
              </a:r>
              <a:endParaRPr lang="en-US" sz="1200" dirty="0"/>
            </a:p>
          </p:txBody>
        </p:sp>
        <p:sp>
          <p:nvSpPr>
            <p:cNvPr id="40" name="Rectangle 39"/>
            <p:cNvSpPr/>
            <p:nvPr/>
          </p:nvSpPr>
          <p:spPr>
            <a:xfrm>
              <a:off x="4996224" y="4046578"/>
              <a:ext cx="639919" cy="253916"/>
            </a:xfrm>
            <a:prstGeom prst="rect">
              <a:avLst/>
            </a:prstGeom>
          </p:spPr>
          <p:txBody>
            <a:bodyPr wrap="none">
              <a:spAutoFit/>
            </a:bodyPr>
            <a:lstStyle/>
            <a:p>
              <a:pPr algn="ctr"/>
              <a:r>
                <a:rPr lang="en-US" sz="1050" dirty="0"/>
                <a:t>218-518</a:t>
              </a:r>
              <a:endParaRPr lang="en-US" sz="1350" dirty="0"/>
            </a:p>
          </p:txBody>
        </p:sp>
        <p:sp>
          <p:nvSpPr>
            <p:cNvPr id="48" name="Rounded Rectangle 47"/>
            <p:cNvSpPr/>
            <p:nvPr/>
          </p:nvSpPr>
          <p:spPr>
            <a:xfrm>
              <a:off x="2583329" y="4609063"/>
              <a:ext cx="4880036" cy="295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49" name="Rounded Rectangle 48"/>
            <p:cNvSpPr/>
            <p:nvPr/>
          </p:nvSpPr>
          <p:spPr>
            <a:xfrm>
              <a:off x="2773074" y="4608470"/>
              <a:ext cx="1343400" cy="296588"/>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t>15-196</a:t>
              </a:r>
              <a:endParaRPr lang="en-US" sz="1350" dirty="0"/>
            </a:p>
          </p:txBody>
        </p:sp>
        <p:sp>
          <p:nvSpPr>
            <p:cNvPr id="50" name="Rounded Rectangle 49"/>
            <p:cNvSpPr/>
            <p:nvPr/>
          </p:nvSpPr>
          <p:spPr>
            <a:xfrm>
              <a:off x="4174346" y="4608470"/>
              <a:ext cx="2527719" cy="296588"/>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1" name="TextBox 50"/>
            <p:cNvSpPr txBox="1"/>
            <p:nvPr/>
          </p:nvSpPr>
          <p:spPr>
            <a:xfrm>
              <a:off x="1879102" y="4635670"/>
              <a:ext cx="415306" cy="230736"/>
            </a:xfrm>
            <a:prstGeom prst="rect">
              <a:avLst/>
            </a:prstGeom>
            <a:noFill/>
          </p:spPr>
          <p:txBody>
            <a:bodyPr wrap="square" rtlCol="0">
              <a:spAutoFit/>
            </a:bodyPr>
            <a:lstStyle/>
            <a:p>
              <a:r>
                <a:rPr lang="en-US" sz="1200" dirty="0"/>
                <a:t>Yeast</a:t>
              </a:r>
            </a:p>
          </p:txBody>
        </p:sp>
        <p:sp>
          <p:nvSpPr>
            <p:cNvPr id="47" name="Rectangle 46"/>
            <p:cNvSpPr/>
            <p:nvPr/>
          </p:nvSpPr>
          <p:spPr>
            <a:xfrm>
              <a:off x="4996225" y="4634141"/>
              <a:ext cx="639919" cy="253916"/>
            </a:xfrm>
            <a:prstGeom prst="rect">
              <a:avLst/>
            </a:prstGeom>
          </p:spPr>
          <p:txBody>
            <a:bodyPr wrap="none">
              <a:spAutoFit/>
            </a:bodyPr>
            <a:lstStyle/>
            <a:p>
              <a:pPr algn="ctr"/>
              <a:r>
                <a:rPr lang="en-US" sz="1050" dirty="0"/>
                <a:t>198-494</a:t>
              </a:r>
              <a:endParaRPr lang="en-US" sz="1350" dirty="0"/>
            </a:p>
          </p:txBody>
        </p:sp>
        <p:sp>
          <p:nvSpPr>
            <p:cNvPr id="56" name="Rounded Rectangle 55"/>
            <p:cNvSpPr/>
            <p:nvPr/>
          </p:nvSpPr>
          <p:spPr>
            <a:xfrm>
              <a:off x="2583329" y="5211631"/>
              <a:ext cx="4880036" cy="29599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7" name="Rounded Rectangle 56"/>
            <p:cNvSpPr/>
            <p:nvPr/>
          </p:nvSpPr>
          <p:spPr>
            <a:xfrm>
              <a:off x="2971504" y="5211038"/>
              <a:ext cx="1494345" cy="296588"/>
            </a:xfrm>
            <a:prstGeom prst="roundRect">
              <a:avLst/>
            </a:prstGeom>
            <a:solidFill>
              <a:srgbClr val="E96192"/>
            </a:solidFill>
            <a:ln>
              <a:solidFill>
                <a:srgbClr val="E9619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t>35-221</a:t>
              </a:r>
              <a:endParaRPr lang="en-US" sz="1350" dirty="0"/>
            </a:p>
          </p:txBody>
        </p:sp>
        <p:sp>
          <p:nvSpPr>
            <p:cNvPr id="58" name="Rounded Rectangle 57"/>
            <p:cNvSpPr/>
            <p:nvPr/>
          </p:nvSpPr>
          <p:spPr>
            <a:xfrm>
              <a:off x="4547099" y="5211038"/>
              <a:ext cx="2389439" cy="296588"/>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9" name="TextBox 58"/>
            <p:cNvSpPr txBox="1"/>
            <p:nvPr/>
          </p:nvSpPr>
          <p:spPr>
            <a:xfrm>
              <a:off x="1552173" y="5236708"/>
              <a:ext cx="742235" cy="230736"/>
            </a:xfrm>
            <a:prstGeom prst="rect">
              <a:avLst/>
            </a:prstGeom>
            <a:noFill/>
          </p:spPr>
          <p:txBody>
            <a:bodyPr wrap="square" rtlCol="0">
              <a:spAutoFit/>
            </a:bodyPr>
            <a:lstStyle/>
            <a:p>
              <a:r>
                <a:rPr lang="en-US" sz="1200" dirty="0"/>
                <a:t>Arabidopsis</a:t>
              </a:r>
            </a:p>
          </p:txBody>
        </p:sp>
        <p:sp>
          <p:nvSpPr>
            <p:cNvPr id="55" name="Rectangle 54"/>
            <p:cNvSpPr/>
            <p:nvPr/>
          </p:nvSpPr>
          <p:spPr>
            <a:xfrm>
              <a:off x="4996226" y="5236709"/>
              <a:ext cx="639919" cy="253916"/>
            </a:xfrm>
            <a:prstGeom prst="rect">
              <a:avLst/>
            </a:prstGeom>
          </p:spPr>
          <p:txBody>
            <a:bodyPr wrap="none">
              <a:spAutoFit/>
            </a:bodyPr>
            <a:lstStyle/>
            <a:p>
              <a:pPr algn="ctr"/>
              <a:r>
                <a:rPr lang="en-US" sz="1050" dirty="0"/>
                <a:t>223-510</a:t>
              </a:r>
              <a:endParaRPr lang="en-US" sz="1350" dirty="0"/>
            </a:p>
          </p:txBody>
        </p:sp>
      </p:grpSp>
      <p:sp>
        <p:nvSpPr>
          <p:cNvPr id="45" name="Title 1"/>
          <p:cNvSpPr txBox="1">
            <a:spLocks/>
          </p:cNvSpPr>
          <p:nvPr/>
        </p:nvSpPr>
        <p:spPr>
          <a:xfrm>
            <a:off x="0" y="0"/>
            <a:ext cx="9144000" cy="9350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How well conserved is </a:t>
            </a:r>
            <a:r>
              <a:rPr lang="en-US" sz="3600" b="1" i="1" dirty="0" smtClean="0">
                <a:latin typeface="Arial" panose="020B0604020202020204" pitchFamily="34" charset="0"/>
                <a:cs typeface="Arial" panose="020B0604020202020204" pitchFamily="34" charset="0"/>
              </a:rPr>
              <a:t>G6PD</a:t>
            </a:r>
            <a:r>
              <a:rPr lang="en-US" sz="3600" b="1" dirty="0" smtClean="0">
                <a:latin typeface="Arial" panose="020B060402020202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546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5037"/>
          </a:xfrm>
        </p:spPr>
        <p:txBody>
          <a:bodyPr>
            <a:normAutofit/>
          </a:bodyPr>
          <a:lstStyle/>
          <a:p>
            <a:pPr algn="ctr"/>
            <a:r>
              <a:rPr lang="en-US" sz="2700" b="1" dirty="0">
                <a:latin typeface="Arial" panose="020B0604020202020204" pitchFamily="34" charset="0"/>
                <a:cs typeface="Arial" panose="020B0604020202020204" pitchFamily="34" charset="0"/>
              </a:rPr>
              <a:t>Which </a:t>
            </a:r>
            <a:r>
              <a:rPr lang="en-US" sz="2700" b="1" i="1" dirty="0">
                <a:latin typeface="Arial" panose="020B0604020202020204" pitchFamily="34" charset="0"/>
                <a:cs typeface="Arial" panose="020B0604020202020204" pitchFamily="34" charset="0"/>
              </a:rPr>
              <a:t>G6PD </a:t>
            </a:r>
            <a:r>
              <a:rPr lang="en-US" sz="2700" b="1" dirty="0">
                <a:latin typeface="Arial" panose="020B0604020202020204" pitchFamily="34" charset="0"/>
                <a:cs typeface="Arial" panose="020B0604020202020204" pitchFamily="34" charset="0"/>
              </a:rPr>
              <a:t>mutations cause deficient G6PD Protein? </a:t>
            </a:r>
          </a:p>
        </p:txBody>
      </p:sp>
      <p:pic>
        <p:nvPicPr>
          <p:cNvPr id="4" name="Picture 3"/>
          <p:cNvPicPr>
            <a:picLocks noChangeAspect="1"/>
          </p:cNvPicPr>
          <p:nvPr/>
        </p:nvPicPr>
        <p:blipFill>
          <a:blip r:embed="rId2"/>
          <a:stretch>
            <a:fillRect/>
          </a:stretch>
        </p:blipFill>
        <p:spPr>
          <a:xfrm>
            <a:off x="1910510" y="764050"/>
            <a:ext cx="5185615" cy="5179550"/>
          </a:xfrm>
          <a:prstGeom prst="rect">
            <a:avLst/>
          </a:prstGeom>
        </p:spPr>
      </p:pic>
      <p:sp>
        <p:nvSpPr>
          <p:cNvPr id="5" name="Title 1"/>
          <p:cNvSpPr txBox="1">
            <a:spLocks/>
          </p:cNvSpPr>
          <p:nvPr/>
        </p:nvSpPr>
        <p:spPr>
          <a:xfrm>
            <a:off x="0" y="5922963"/>
            <a:ext cx="9144000" cy="93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smtClean="0">
                <a:latin typeface="Arial" panose="020B0604020202020204" pitchFamily="34" charset="0"/>
                <a:cs typeface="Arial" panose="020B0604020202020204" pitchFamily="34" charset="0"/>
              </a:rPr>
              <a:t>Over 200 G6PD deficiency mutations have been sequenced </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79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normAutofit/>
          </a:bodyPr>
          <a:lstStyle/>
          <a:p>
            <a:pPr algn="ctr"/>
            <a:r>
              <a:rPr lang="en-US" sz="4000" b="1" dirty="0" smtClean="0">
                <a:latin typeface="Arial" panose="020B0604020202020204" pitchFamily="34" charset="0"/>
                <a:cs typeface="Arial" panose="020B0604020202020204" pitchFamily="34" charset="0"/>
              </a:rPr>
              <a:t>What Proteins Interact with G6PD?</a:t>
            </a:r>
            <a:endParaRPr lang="en-US"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8736" r="-1"/>
          <a:stretch/>
        </p:blipFill>
        <p:spPr>
          <a:xfrm>
            <a:off x="210312" y="1450604"/>
            <a:ext cx="7461504" cy="5206228"/>
          </a:xfrm>
        </p:spPr>
      </p:pic>
      <p:sp>
        <p:nvSpPr>
          <p:cNvPr id="5" name="TextBox 4"/>
          <p:cNvSpPr txBox="1"/>
          <p:nvPr/>
        </p:nvSpPr>
        <p:spPr>
          <a:xfrm>
            <a:off x="4910328" y="4910328"/>
            <a:ext cx="4050792" cy="646331"/>
          </a:xfrm>
          <a:prstGeom prst="rect">
            <a:avLst/>
          </a:prstGeom>
          <a:noFill/>
        </p:spPr>
        <p:txBody>
          <a:bodyPr wrap="square" rtlCol="0">
            <a:spAutoFit/>
          </a:bodyPr>
          <a:lstStyle/>
          <a:p>
            <a:r>
              <a:rPr lang="en-US" sz="3600" b="1" dirty="0" smtClean="0">
                <a:solidFill>
                  <a:srgbClr val="C54C59"/>
                </a:solidFill>
              </a:rPr>
              <a:t>NADP METABOLISM</a:t>
            </a:r>
            <a:endParaRPr lang="en-US" sz="3600" b="1" dirty="0">
              <a:solidFill>
                <a:srgbClr val="C54C59"/>
              </a:solidFill>
            </a:endParaRPr>
          </a:p>
        </p:txBody>
      </p:sp>
    </p:spTree>
    <p:extLst>
      <p:ext uri="{BB962C8B-B14F-4D97-AF65-F5344CB8AC3E}">
        <p14:creationId xmlns:p14="http://schemas.microsoft.com/office/powerpoint/2010/main" val="336765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842"/>
            <a:ext cx="9144000" cy="1325563"/>
          </a:xfrm>
        </p:spPr>
        <p:txBody>
          <a:bodyPr>
            <a:normAutofit/>
          </a:bodyPr>
          <a:lstStyle/>
          <a:p>
            <a:pPr algn="ctr"/>
            <a:r>
              <a:rPr lang="en-US" sz="2800" b="1" dirty="0" smtClean="0">
                <a:solidFill>
                  <a:schemeClr val="bg1"/>
                </a:solidFill>
                <a:latin typeface="Arial" panose="020B0604020202020204" pitchFamily="34" charset="0"/>
                <a:cs typeface="Arial" panose="020B0604020202020204" pitchFamily="34" charset="0"/>
              </a:rPr>
              <a:t>How is hemolysis triggered in G6PD-deficient cells?</a:t>
            </a:r>
            <a:endParaRPr lang="en-US" sz="2800" b="1" dirty="0">
              <a:solidFill>
                <a:schemeClr val="bg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0" y="5653051"/>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bg1"/>
                </a:solidFill>
                <a:latin typeface="Arial" panose="020B0604020202020204" pitchFamily="34" charset="0"/>
                <a:cs typeface="Arial" panose="020B0604020202020204" pitchFamily="34" charset="0"/>
              </a:rPr>
              <a:t>External factors such as the antimalarial </a:t>
            </a:r>
            <a:r>
              <a:rPr lang="en-US" sz="2800" b="1" dirty="0" err="1" smtClean="0">
                <a:solidFill>
                  <a:schemeClr val="bg1"/>
                </a:solidFill>
                <a:latin typeface="Arial" panose="020B0604020202020204" pitchFamily="34" charset="0"/>
                <a:cs typeface="Arial" panose="020B0604020202020204" pitchFamily="34" charset="0"/>
              </a:rPr>
              <a:t>Primaquine</a:t>
            </a:r>
            <a:endParaRPr lang="en-US" sz="2800" b="1" dirty="0">
              <a:solidFill>
                <a:schemeClr val="bg1"/>
              </a:solidFill>
              <a:latin typeface="Arial" panose="020B0604020202020204" pitchFamily="34" charset="0"/>
              <a:cs typeface="Arial" panose="020B0604020202020204" pitchFamily="34" charset="0"/>
            </a:endParaRPr>
          </a:p>
        </p:txBody>
      </p:sp>
      <p:pic>
        <p:nvPicPr>
          <p:cNvPr id="2050" name="Picture 2" descr="Image result for antimalarial primaquine induces hemolysis g6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90" y="1389526"/>
            <a:ext cx="8321338" cy="416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42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94994"/>
          </a:xfrm>
        </p:spPr>
        <p:txBody>
          <a:bodyPr>
            <a:normAutofit fontScale="90000"/>
          </a:bodyPr>
          <a:lstStyle/>
          <a:p>
            <a:pPr algn="ctr"/>
            <a:r>
              <a:rPr lang="en-US" b="1" dirty="0" smtClean="0">
                <a:latin typeface="Arial" panose="020B0604020202020204" pitchFamily="34" charset="0"/>
                <a:cs typeface="Arial" panose="020B0604020202020204" pitchFamily="34" charset="0"/>
              </a:rPr>
              <a:t>Can G6PD be </a:t>
            </a:r>
            <a:r>
              <a:rPr lang="en-US" b="1" dirty="0" smtClean="0">
                <a:solidFill>
                  <a:srgbClr val="92D050"/>
                </a:solidFill>
                <a:latin typeface="Arial" panose="020B0604020202020204" pitchFamily="34" charset="0"/>
                <a:cs typeface="Arial" panose="020B0604020202020204" pitchFamily="34" charset="0"/>
              </a:rPr>
              <a:t>upregulated</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786384" y="1194689"/>
            <a:ext cx="7728966" cy="4999924"/>
          </a:xfrm>
          <a:prstGeom prst="rect">
            <a:avLst/>
          </a:prstGeom>
        </p:spPr>
      </p:pic>
      <p:sp>
        <p:nvSpPr>
          <p:cNvPr id="5" name="Rectangle 4"/>
          <p:cNvSpPr/>
          <p:nvPr/>
        </p:nvSpPr>
        <p:spPr>
          <a:xfrm>
            <a:off x="2478024" y="2185416"/>
            <a:ext cx="1353312" cy="329184"/>
          </a:xfrm>
          <a:prstGeom prst="rect">
            <a:avLst/>
          </a:prstGeom>
          <a:solidFill>
            <a:srgbClr val="92D050">
              <a:alpha val="54902"/>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1274111">
            <a:off x="2907792" y="3349879"/>
            <a:ext cx="5934456" cy="461665"/>
          </a:xfrm>
          <a:prstGeom prst="rect">
            <a:avLst/>
          </a:prstGeom>
          <a:noFill/>
        </p:spPr>
        <p:txBody>
          <a:bodyPr wrap="square" rtlCol="0">
            <a:spAutoFit/>
          </a:bodyPr>
          <a:lstStyle/>
          <a:p>
            <a:r>
              <a:rPr lang="en-US" sz="2400" b="1" dirty="0" smtClean="0">
                <a:solidFill>
                  <a:srgbClr val="FF0000"/>
                </a:solidFill>
              </a:rPr>
              <a:t>** THIS STUDY WAS ONLY DONE ON MALES</a:t>
            </a:r>
            <a:endParaRPr lang="en-US" sz="2400" b="1" dirty="0">
              <a:solidFill>
                <a:srgbClr val="FF0000"/>
              </a:solidFill>
            </a:endParaRPr>
          </a:p>
        </p:txBody>
      </p:sp>
    </p:spTree>
    <p:extLst>
      <p:ext uri="{BB962C8B-B14F-4D97-AF65-F5344CB8AC3E}">
        <p14:creationId xmlns:p14="http://schemas.microsoft.com/office/powerpoint/2010/main" val="2911203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25449</TotalTime>
  <Words>587</Words>
  <Application>Microsoft Office PowerPoint</Application>
  <PresentationFormat>On-screen Show (4:3)</PresentationFormat>
  <Paragraphs>168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G6PD Deficiency and Induced Hemolysis </vt:lpstr>
      <vt:lpstr>What is Hemolysis?</vt:lpstr>
      <vt:lpstr>How do Cells Become Oxygen-Stressed?</vt:lpstr>
      <vt:lpstr>What is the function of normal G6PD?</vt:lpstr>
      <vt:lpstr>PowerPoint Presentation</vt:lpstr>
      <vt:lpstr>Which G6PD mutations cause deficient G6PD Protein? </vt:lpstr>
      <vt:lpstr>What Proteins Interact with G6PD?</vt:lpstr>
      <vt:lpstr>How is hemolysis triggered in G6PD-deficient cells?</vt:lpstr>
      <vt:lpstr>Can G6PD be upregulated?</vt:lpstr>
      <vt:lpstr>Goal: How does G6PD Methylation affect G6PD levels in Pregnant Females?</vt:lpstr>
      <vt:lpstr>PowerPoint Presentation</vt:lpstr>
      <vt:lpstr>What Model Organism Will I Use?</vt:lpstr>
      <vt:lpstr>Aim 1: Identify conserved methylation sites in G6PD normal pregnant zebrafish</vt:lpstr>
      <vt:lpstr>Aim 1: Identify conserved methylation sites in G6PD normal pregnant zebrafish</vt:lpstr>
      <vt:lpstr>Aim 1: Identify conserved methylation sites in G6PD normal pregnant zebrafish</vt:lpstr>
      <vt:lpstr>Aim 2: Identify a small molecule that affects G6PD methylation</vt:lpstr>
      <vt:lpstr>Aim 2: Identify a small molecule that affects G6PD methylation</vt:lpstr>
      <vt:lpstr>PowerPoint Presentation</vt:lpstr>
      <vt:lpstr>PowerPoint Presentation</vt:lpstr>
      <vt:lpstr>PowerPoint Presentation</vt:lpstr>
      <vt:lpstr>PowerPoint Presentation</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G6PD Deficiency -induced Hemolysis</dc:title>
  <dc:creator>Diane Xue</dc:creator>
  <cp:lastModifiedBy>Diane Xue</cp:lastModifiedBy>
  <cp:revision>40</cp:revision>
  <dcterms:created xsi:type="dcterms:W3CDTF">2018-04-05T01:29:47Z</dcterms:created>
  <dcterms:modified xsi:type="dcterms:W3CDTF">2018-04-23T05:57:15Z</dcterms:modified>
</cp:coreProperties>
</file>